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80" r:id="rId3"/>
    <p:sldId id="257" r:id="rId4"/>
    <p:sldId id="258" r:id="rId5"/>
    <p:sldId id="259" r:id="rId6"/>
    <p:sldId id="260" r:id="rId7"/>
    <p:sldId id="261" r:id="rId8"/>
    <p:sldId id="262" r:id="rId9"/>
    <p:sldId id="277" r:id="rId10"/>
    <p:sldId id="263" r:id="rId11"/>
    <p:sldId id="278" r:id="rId12"/>
    <p:sldId id="264" r:id="rId13"/>
    <p:sldId id="265" r:id="rId14"/>
    <p:sldId id="266" r:id="rId15"/>
    <p:sldId id="279" r:id="rId16"/>
    <p:sldId id="267" r:id="rId17"/>
    <p:sldId id="268" r:id="rId18"/>
    <p:sldId id="269" r:id="rId19"/>
    <p:sldId id="270" r:id="rId20"/>
    <p:sldId id="271" r:id="rId21"/>
    <p:sldId id="272" r:id="rId22"/>
    <p:sldId id="273" r:id="rId23"/>
    <p:sldId id="274" r:id="rId24"/>
    <p:sldId id="275" r:id="rId25"/>
    <p:sldId id="276"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FF"/>
    <a:srgbClr val="C5E0B4"/>
    <a:srgbClr val="339966"/>
    <a:srgbClr val="F7C7A7"/>
    <a:srgbClr val="FF9999"/>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3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D4AED-A07F-434B-BC94-9B9BCC160067}" type="datetimeFigureOut">
              <a:rPr lang="en-US" smtClean="0"/>
              <a:t>12/6/2013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8B5D55-05E7-446C-9580-47DEB22AA43C}" type="slidenum">
              <a:rPr lang="en-US" smtClean="0"/>
              <a:t>‹#›</a:t>
            </a:fld>
            <a:endParaRPr lang="en-US"/>
          </a:p>
        </p:txBody>
      </p:sp>
    </p:spTree>
    <p:extLst>
      <p:ext uri="{BB962C8B-B14F-4D97-AF65-F5344CB8AC3E}">
        <p14:creationId xmlns:p14="http://schemas.microsoft.com/office/powerpoint/2010/main" val="661726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38B5D55-05E7-446C-9580-47DEB22AA43C}" type="slidenum">
              <a:rPr lang="en-US" smtClean="0"/>
              <a:t>12</a:t>
            </a:fld>
            <a:endParaRPr lang="en-US"/>
          </a:p>
        </p:txBody>
      </p:sp>
    </p:spTree>
    <p:extLst>
      <p:ext uri="{BB962C8B-B14F-4D97-AF65-F5344CB8AC3E}">
        <p14:creationId xmlns:p14="http://schemas.microsoft.com/office/powerpoint/2010/main" val="1292649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79C99B-EF93-48DB-AF20-AF5AECD8CFD2}" type="datetimeFigureOut">
              <a:rPr lang="en-US" smtClean="0"/>
              <a:t>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FAD34-1B76-484C-8EA0-6B047C62B0B0}" type="slidenum">
              <a:rPr lang="en-US" smtClean="0"/>
              <a:t>‹#›</a:t>
            </a:fld>
            <a:endParaRPr lang="en-US"/>
          </a:p>
        </p:txBody>
      </p:sp>
    </p:spTree>
    <p:extLst>
      <p:ext uri="{BB962C8B-B14F-4D97-AF65-F5344CB8AC3E}">
        <p14:creationId xmlns:p14="http://schemas.microsoft.com/office/powerpoint/2010/main" val="2369766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79C99B-EF93-48DB-AF20-AF5AECD8CFD2}" type="datetimeFigureOut">
              <a:rPr lang="en-US" smtClean="0"/>
              <a:t>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FAD34-1B76-484C-8EA0-6B047C62B0B0}" type="slidenum">
              <a:rPr lang="en-US" smtClean="0"/>
              <a:t>‹#›</a:t>
            </a:fld>
            <a:endParaRPr lang="en-US"/>
          </a:p>
        </p:txBody>
      </p:sp>
    </p:spTree>
    <p:extLst>
      <p:ext uri="{BB962C8B-B14F-4D97-AF65-F5344CB8AC3E}">
        <p14:creationId xmlns:p14="http://schemas.microsoft.com/office/powerpoint/2010/main" val="262056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79C99B-EF93-48DB-AF20-AF5AECD8CFD2}" type="datetimeFigureOut">
              <a:rPr lang="en-US" smtClean="0"/>
              <a:t>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FAD34-1B76-484C-8EA0-6B047C62B0B0}" type="slidenum">
              <a:rPr lang="en-US" smtClean="0"/>
              <a:t>‹#›</a:t>
            </a:fld>
            <a:endParaRPr lang="en-US"/>
          </a:p>
        </p:txBody>
      </p:sp>
    </p:spTree>
    <p:extLst>
      <p:ext uri="{BB962C8B-B14F-4D97-AF65-F5344CB8AC3E}">
        <p14:creationId xmlns:p14="http://schemas.microsoft.com/office/powerpoint/2010/main" val="998788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79C99B-EF93-48DB-AF20-AF5AECD8CFD2}" type="datetimeFigureOut">
              <a:rPr lang="en-US" smtClean="0"/>
              <a:t>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FAD34-1B76-484C-8EA0-6B047C62B0B0}" type="slidenum">
              <a:rPr lang="en-US" smtClean="0"/>
              <a:t>‹#›</a:t>
            </a:fld>
            <a:endParaRPr lang="en-US"/>
          </a:p>
        </p:txBody>
      </p:sp>
    </p:spTree>
    <p:extLst>
      <p:ext uri="{BB962C8B-B14F-4D97-AF65-F5344CB8AC3E}">
        <p14:creationId xmlns:p14="http://schemas.microsoft.com/office/powerpoint/2010/main" val="255683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79C99B-EF93-48DB-AF20-AF5AECD8CFD2}" type="datetimeFigureOut">
              <a:rPr lang="en-US" smtClean="0"/>
              <a:t>12/6/2013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1FAD34-1B76-484C-8EA0-6B047C62B0B0}" type="slidenum">
              <a:rPr lang="en-US" smtClean="0"/>
              <a:t>‹#›</a:t>
            </a:fld>
            <a:endParaRPr lang="en-US"/>
          </a:p>
        </p:txBody>
      </p:sp>
    </p:spTree>
    <p:extLst>
      <p:ext uri="{BB962C8B-B14F-4D97-AF65-F5344CB8AC3E}">
        <p14:creationId xmlns:p14="http://schemas.microsoft.com/office/powerpoint/2010/main" val="4277309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79C99B-EF93-48DB-AF20-AF5AECD8CFD2}" type="datetimeFigureOut">
              <a:rPr lang="en-US" smtClean="0"/>
              <a:t>12/6/2013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FAD34-1B76-484C-8EA0-6B047C62B0B0}" type="slidenum">
              <a:rPr lang="en-US" smtClean="0"/>
              <a:t>‹#›</a:t>
            </a:fld>
            <a:endParaRPr lang="en-US"/>
          </a:p>
        </p:txBody>
      </p:sp>
    </p:spTree>
    <p:extLst>
      <p:ext uri="{BB962C8B-B14F-4D97-AF65-F5344CB8AC3E}">
        <p14:creationId xmlns:p14="http://schemas.microsoft.com/office/powerpoint/2010/main" val="416602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79C99B-EF93-48DB-AF20-AF5AECD8CFD2}" type="datetimeFigureOut">
              <a:rPr lang="en-US" smtClean="0"/>
              <a:t>12/6/2013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1FAD34-1B76-484C-8EA0-6B047C62B0B0}" type="slidenum">
              <a:rPr lang="en-US" smtClean="0"/>
              <a:t>‹#›</a:t>
            </a:fld>
            <a:endParaRPr lang="en-US"/>
          </a:p>
        </p:txBody>
      </p:sp>
    </p:spTree>
    <p:extLst>
      <p:ext uri="{BB962C8B-B14F-4D97-AF65-F5344CB8AC3E}">
        <p14:creationId xmlns:p14="http://schemas.microsoft.com/office/powerpoint/2010/main" val="3621216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79C99B-EF93-48DB-AF20-AF5AECD8CFD2}" type="datetimeFigureOut">
              <a:rPr lang="en-US" smtClean="0"/>
              <a:t>12/6/2013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1FAD34-1B76-484C-8EA0-6B047C62B0B0}" type="slidenum">
              <a:rPr lang="en-US" smtClean="0"/>
              <a:t>‹#›</a:t>
            </a:fld>
            <a:endParaRPr lang="en-US"/>
          </a:p>
        </p:txBody>
      </p:sp>
    </p:spTree>
    <p:extLst>
      <p:ext uri="{BB962C8B-B14F-4D97-AF65-F5344CB8AC3E}">
        <p14:creationId xmlns:p14="http://schemas.microsoft.com/office/powerpoint/2010/main" val="629895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9C99B-EF93-48DB-AF20-AF5AECD8CFD2}" type="datetimeFigureOut">
              <a:rPr lang="en-US" smtClean="0"/>
              <a:t>12/6/2013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1FAD34-1B76-484C-8EA0-6B047C62B0B0}" type="slidenum">
              <a:rPr lang="en-US" smtClean="0"/>
              <a:t>‹#›</a:t>
            </a:fld>
            <a:endParaRPr lang="en-US"/>
          </a:p>
        </p:txBody>
      </p:sp>
    </p:spTree>
    <p:extLst>
      <p:ext uri="{BB962C8B-B14F-4D97-AF65-F5344CB8AC3E}">
        <p14:creationId xmlns:p14="http://schemas.microsoft.com/office/powerpoint/2010/main" val="772642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79C99B-EF93-48DB-AF20-AF5AECD8CFD2}" type="datetimeFigureOut">
              <a:rPr lang="en-US" smtClean="0"/>
              <a:t>12/6/2013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FAD34-1B76-484C-8EA0-6B047C62B0B0}" type="slidenum">
              <a:rPr lang="en-US" smtClean="0"/>
              <a:t>‹#›</a:t>
            </a:fld>
            <a:endParaRPr lang="en-US"/>
          </a:p>
        </p:txBody>
      </p:sp>
    </p:spTree>
    <p:extLst>
      <p:ext uri="{BB962C8B-B14F-4D97-AF65-F5344CB8AC3E}">
        <p14:creationId xmlns:p14="http://schemas.microsoft.com/office/powerpoint/2010/main" val="1782189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79C99B-EF93-48DB-AF20-AF5AECD8CFD2}" type="datetimeFigureOut">
              <a:rPr lang="en-US" smtClean="0"/>
              <a:t>12/6/2013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1FAD34-1B76-484C-8EA0-6B047C62B0B0}" type="slidenum">
              <a:rPr lang="en-US" smtClean="0"/>
              <a:t>‹#›</a:t>
            </a:fld>
            <a:endParaRPr lang="en-US"/>
          </a:p>
        </p:txBody>
      </p:sp>
    </p:spTree>
    <p:extLst>
      <p:ext uri="{BB962C8B-B14F-4D97-AF65-F5344CB8AC3E}">
        <p14:creationId xmlns:p14="http://schemas.microsoft.com/office/powerpoint/2010/main" val="269311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79C99B-EF93-48DB-AF20-AF5AECD8CFD2}" type="datetimeFigureOut">
              <a:rPr lang="en-US" smtClean="0"/>
              <a:t>12/6/2013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FAD34-1B76-484C-8EA0-6B047C62B0B0}" type="slidenum">
              <a:rPr lang="en-US" smtClean="0"/>
              <a:t>‹#›</a:t>
            </a:fld>
            <a:endParaRPr lang="en-US"/>
          </a:p>
        </p:txBody>
      </p:sp>
    </p:spTree>
    <p:extLst>
      <p:ext uri="{BB962C8B-B14F-4D97-AF65-F5344CB8AC3E}">
        <p14:creationId xmlns:p14="http://schemas.microsoft.com/office/powerpoint/2010/main" val="307256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earthadvocatesresearchfarm.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5.JP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7" Type="http://schemas.openxmlformats.org/officeDocument/2006/relationships/image" Target="../media/image55.JP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G"/></Relationships>
</file>

<file path=ppt/slides/_rels/slide26.xml.rels><?xml version="1.0" encoding="UTF-8" standalone="yes"?>
<Relationships xmlns="http://schemas.openxmlformats.org/package/2006/relationships"><Relationship Id="rId8" Type="http://schemas.openxmlformats.org/officeDocument/2006/relationships/hyperlink" Target="http://www.southernfruitfellowship.com/" TargetMode="External"/><Relationship Id="rId3" Type="http://schemas.openxmlformats.org/officeDocument/2006/relationships/hyperlink" Target="http://www.forestfarm.com/" TargetMode="External"/><Relationship Id="rId7" Type="http://schemas.openxmlformats.org/officeDocument/2006/relationships/hyperlink" Target="http://www.nutgrowing.org/" TargetMode="External"/><Relationship Id="rId2" Type="http://schemas.openxmlformats.org/officeDocument/2006/relationships/hyperlink" Target="http://www.jlhudsonseeds.net/" TargetMode="External"/><Relationship Id="rId1" Type="http://schemas.openxmlformats.org/officeDocument/2006/relationships/slideLayout" Target="../slideLayouts/slideLayout2.xml"/><Relationship Id="rId6" Type="http://schemas.openxmlformats.org/officeDocument/2006/relationships/hyperlink" Target="http://www.nafex.org/" TargetMode="External"/><Relationship Id="rId5" Type="http://schemas.openxmlformats.org/officeDocument/2006/relationships/hyperlink" Target="http://www.oikostreecrops.com/" TargetMode="External"/><Relationship Id="rId4" Type="http://schemas.openxmlformats.org/officeDocument/2006/relationships/hyperlink" Target="http://www.tripplebrookfarm.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53000">
              <a:schemeClr val="accent6">
                <a:lumMod val="40000"/>
                <a:lumOff val="60000"/>
              </a:schemeClr>
            </a:gs>
            <a:gs pos="84000">
              <a:schemeClr val="accent1">
                <a:lumMod val="45000"/>
                <a:lumOff val="55000"/>
              </a:schemeClr>
            </a:gs>
            <a:gs pos="72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0040"/>
            <a:ext cx="9144000" cy="3281997"/>
          </a:xfrm>
        </p:spPr>
        <p:txBody>
          <a:bodyPr>
            <a:noAutofit/>
          </a:bodyPr>
          <a:lstStyle/>
          <a:p>
            <a:r>
              <a:rPr lang="en-US" dirty="0" smtClean="0">
                <a:latin typeface="Times New Roman" panose="02020603050405020304" pitchFamily="18" charset="0"/>
                <a:cs typeface="Times New Roman" panose="02020603050405020304" pitchFamily="18" charset="0"/>
              </a:rPr>
              <a:t>Finding &amp; Siting Perennial Food Producing Plants Suitable for Middle Tennessee</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524000" y="3602037"/>
            <a:ext cx="9144000" cy="2897237"/>
          </a:xfrm>
          <a:noFill/>
        </p:spPr>
        <p:txBody>
          <a:bodyPr>
            <a:normAutofit fontScale="47500" lnSpcReduction="20000"/>
          </a:bodyPr>
          <a:lstStyle/>
          <a:p>
            <a:r>
              <a:rPr lang="en-US" sz="5100" dirty="0" smtClean="0"/>
              <a:t>or</a:t>
            </a:r>
          </a:p>
          <a:p>
            <a:r>
              <a:rPr lang="en-US" sz="10000" dirty="0" smtClean="0"/>
              <a:t>Results of 43 years of </a:t>
            </a:r>
            <a:r>
              <a:rPr lang="en-US" sz="10000" dirty="0" err="1" smtClean="0"/>
              <a:t>ethnobotanical</a:t>
            </a:r>
            <a:r>
              <a:rPr lang="en-US" sz="10000" dirty="0" smtClean="0"/>
              <a:t> research &amp; trials</a:t>
            </a:r>
          </a:p>
          <a:p>
            <a:endParaRPr lang="en-US" dirty="0" smtClean="0"/>
          </a:p>
          <a:p>
            <a:r>
              <a:rPr lang="en-US" sz="5100" dirty="0" smtClean="0"/>
              <a:t>Earth Advocates Research Farm</a:t>
            </a:r>
          </a:p>
          <a:p>
            <a:r>
              <a:rPr lang="en-US" sz="5100" dirty="0" smtClean="0"/>
              <a:t>Adam &amp; Sue Turtle</a:t>
            </a:r>
          </a:p>
          <a:p>
            <a:r>
              <a:rPr lang="en-US" sz="5100" dirty="0" smtClean="0">
                <a:hlinkClick r:id="rId2"/>
              </a:rPr>
              <a:t>www.earthadvocatesresearchfarm.com</a:t>
            </a:r>
            <a:endParaRPr lang="en-US" sz="5100" dirty="0" smtClean="0"/>
          </a:p>
          <a:p>
            <a:endParaRPr lang="en-US" dirty="0"/>
          </a:p>
        </p:txBody>
      </p:sp>
    </p:spTree>
    <p:extLst>
      <p:ext uri="{BB962C8B-B14F-4D97-AF65-F5344CB8AC3E}">
        <p14:creationId xmlns:p14="http://schemas.microsoft.com/office/powerpoint/2010/main" val="1751428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Tree Quince</a:t>
            </a:r>
            <a:br>
              <a:rPr lang="en-US" b="1" dirty="0" smtClean="0"/>
            </a:br>
            <a:r>
              <a:rPr lang="en-US" b="1" i="1" dirty="0" err="1" smtClean="0"/>
              <a:t>Pseudocydonia</a:t>
            </a:r>
            <a:r>
              <a:rPr lang="en-US" b="1" i="1" dirty="0" smtClean="0"/>
              <a:t> </a:t>
            </a:r>
            <a:r>
              <a:rPr lang="en-US" b="1" i="1" dirty="0" err="1" smtClean="0"/>
              <a:t>sinensis</a:t>
            </a: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0465" y="1813733"/>
            <a:ext cx="3044651" cy="4059535"/>
          </a:xfrm>
          <a:prstGeom prst="rect">
            <a:avLst/>
          </a:prstGeom>
          <a:ln w="76200">
            <a:solidFill>
              <a:schemeClr val="accent6">
                <a:lumMod val="50000"/>
              </a:schemeClr>
            </a:solidFill>
          </a:ln>
        </p:spPr>
      </p:pic>
      <p:sp>
        <p:nvSpPr>
          <p:cNvPr id="3" name="Content Placeholder 2"/>
          <p:cNvSpPr>
            <a:spLocks noGrp="1"/>
          </p:cNvSpPr>
          <p:nvPr>
            <p:ph idx="1"/>
          </p:nvPr>
        </p:nvSpPr>
        <p:spPr>
          <a:xfrm flipV="1">
            <a:off x="838200" y="6929632"/>
            <a:ext cx="9601200" cy="315229"/>
          </a:xfrm>
        </p:spPr>
        <p:txBody>
          <a:bodyPr>
            <a:normAutofit fontScale="70000" lnSpcReduction="20000"/>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452" t="8335" r="8994" b="14586"/>
          <a:stretch/>
        </p:blipFill>
        <p:spPr>
          <a:xfrm>
            <a:off x="5638800" y="1868768"/>
            <a:ext cx="5342972" cy="3931920"/>
          </a:xfrm>
          <a:prstGeom prst="rect">
            <a:avLst/>
          </a:prstGeom>
          <a:ln w="76200">
            <a:solidFill>
              <a:schemeClr val="accent6">
                <a:lumMod val="50000"/>
              </a:schemeClr>
            </a:solidFill>
          </a:ln>
        </p:spPr>
      </p:pic>
      <p:sp>
        <p:nvSpPr>
          <p:cNvPr id="6" name="TextBox 5"/>
          <p:cNvSpPr txBox="1"/>
          <p:nvPr/>
        </p:nvSpPr>
        <p:spPr>
          <a:xfrm>
            <a:off x="1406769" y="6015230"/>
            <a:ext cx="2644726" cy="369332"/>
          </a:xfrm>
          <a:prstGeom prst="rect">
            <a:avLst/>
          </a:prstGeom>
          <a:noFill/>
        </p:spPr>
        <p:txBody>
          <a:bodyPr wrap="square" rtlCol="0">
            <a:spAutoFit/>
          </a:bodyPr>
          <a:lstStyle/>
          <a:p>
            <a:pPr algn="ctr"/>
            <a:r>
              <a:rPr lang="en-US" b="1" dirty="0" smtClean="0"/>
              <a:t>Exfoliating bark</a:t>
            </a:r>
            <a:endParaRPr lang="en-US" b="1" dirty="0"/>
          </a:p>
        </p:txBody>
      </p:sp>
      <p:sp>
        <p:nvSpPr>
          <p:cNvPr id="7" name="TextBox 6"/>
          <p:cNvSpPr txBox="1"/>
          <p:nvPr/>
        </p:nvSpPr>
        <p:spPr>
          <a:xfrm>
            <a:off x="7357403" y="5978769"/>
            <a:ext cx="2630658" cy="369332"/>
          </a:xfrm>
          <a:prstGeom prst="rect">
            <a:avLst/>
          </a:prstGeom>
          <a:noFill/>
        </p:spPr>
        <p:txBody>
          <a:bodyPr wrap="square" rtlCol="0">
            <a:spAutoFit/>
          </a:bodyPr>
          <a:lstStyle/>
          <a:p>
            <a:pPr algn="ctr"/>
            <a:r>
              <a:rPr lang="en-US" b="1" dirty="0" smtClean="0"/>
              <a:t>Flower Close up</a:t>
            </a:r>
            <a:endParaRPr lang="en-US" b="1" dirty="0"/>
          </a:p>
        </p:txBody>
      </p:sp>
    </p:spTree>
    <p:extLst>
      <p:ext uri="{BB962C8B-B14F-4D97-AF65-F5344CB8AC3E}">
        <p14:creationId xmlns:p14="http://schemas.microsoft.com/office/powerpoint/2010/main" val="39085560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82" y="679938"/>
            <a:ext cx="3931920" cy="5242560"/>
          </a:xfrm>
          <a:prstGeom prst="rect">
            <a:avLst/>
          </a:prstGeom>
          <a:ln w="76200">
            <a:solidFill>
              <a:schemeClr val="accent2">
                <a:lumMod val="75000"/>
              </a:schemeClr>
            </a:solidFill>
          </a:ln>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5092" r="2711"/>
          <a:stretch/>
        </p:blipFill>
        <p:spPr>
          <a:xfrm>
            <a:off x="5120494" y="1558902"/>
            <a:ext cx="4389120" cy="4004777"/>
          </a:xfrm>
          <a:prstGeom prst="rect">
            <a:avLst/>
          </a:prstGeom>
          <a:ln w="76200">
            <a:solidFill>
              <a:schemeClr val="accent4">
                <a:lumMod val="40000"/>
                <a:lumOff val="60000"/>
              </a:schemeClr>
            </a:solidFill>
          </a:ln>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8169" t="11465" r="22413" b="3982"/>
          <a:stretch/>
        </p:blipFill>
        <p:spPr>
          <a:xfrm>
            <a:off x="9024133" y="4304673"/>
            <a:ext cx="2377440" cy="2171823"/>
          </a:xfrm>
          <a:prstGeom prst="rect">
            <a:avLst/>
          </a:prstGeom>
          <a:ln w="76200">
            <a:solidFill>
              <a:schemeClr val="accent4">
                <a:lumMod val="60000"/>
                <a:lumOff val="40000"/>
              </a:schemeClr>
            </a:solidFill>
          </a:ln>
        </p:spPr>
      </p:pic>
      <p:sp>
        <p:nvSpPr>
          <p:cNvPr id="7" name="TextBox 6"/>
          <p:cNvSpPr txBox="1"/>
          <p:nvPr/>
        </p:nvSpPr>
        <p:spPr>
          <a:xfrm>
            <a:off x="837027" y="6107164"/>
            <a:ext cx="3052690" cy="369332"/>
          </a:xfrm>
          <a:prstGeom prst="rect">
            <a:avLst/>
          </a:prstGeom>
          <a:noFill/>
        </p:spPr>
        <p:txBody>
          <a:bodyPr wrap="square" rtlCol="0">
            <a:spAutoFit/>
          </a:bodyPr>
          <a:lstStyle/>
          <a:p>
            <a:r>
              <a:rPr lang="en-US" b="1" dirty="0" smtClean="0"/>
              <a:t>    Tree form showing fall color</a:t>
            </a:r>
            <a:endParaRPr lang="en-US" b="1" dirty="0"/>
          </a:p>
        </p:txBody>
      </p:sp>
      <p:sp>
        <p:nvSpPr>
          <p:cNvPr id="8" name="TextBox 7"/>
          <p:cNvSpPr txBox="1"/>
          <p:nvPr/>
        </p:nvSpPr>
        <p:spPr>
          <a:xfrm>
            <a:off x="5781676" y="5645499"/>
            <a:ext cx="3066756" cy="646331"/>
          </a:xfrm>
          <a:prstGeom prst="rect">
            <a:avLst/>
          </a:prstGeom>
          <a:noFill/>
        </p:spPr>
        <p:txBody>
          <a:bodyPr wrap="square" rtlCol="0">
            <a:spAutoFit/>
          </a:bodyPr>
          <a:lstStyle/>
          <a:p>
            <a:r>
              <a:rPr lang="en-US" b="1" dirty="0" smtClean="0"/>
              <a:t>Fruit hanging on tree – Above</a:t>
            </a:r>
          </a:p>
          <a:p>
            <a:r>
              <a:rPr lang="en-US" b="1" dirty="0" smtClean="0"/>
              <a:t>Actual fruit size (6 ½”+) - Right</a:t>
            </a:r>
            <a:endParaRPr lang="en-US" b="1" dirty="0"/>
          </a:p>
        </p:txBody>
      </p:sp>
      <p:sp>
        <p:nvSpPr>
          <p:cNvPr id="2" name="TextBox 1"/>
          <p:cNvSpPr txBox="1"/>
          <p:nvPr/>
        </p:nvSpPr>
        <p:spPr>
          <a:xfrm>
            <a:off x="5050302" y="276753"/>
            <a:ext cx="6569612" cy="1200329"/>
          </a:xfrm>
          <a:prstGeom prst="rect">
            <a:avLst/>
          </a:prstGeom>
          <a:noFill/>
        </p:spPr>
        <p:txBody>
          <a:bodyPr wrap="square" rtlCol="0">
            <a:spAutoFit/>
          </a:bodyPr>
          <a:lstStyle/>
          <a:p>
            <a:r>
              <a:rPr lang="en-US" b="1" dirty="0" smtClean="0"/>
              <a:t>Native to Central China – does well in middle Tennessee – no observed pests or diseases – delicious fruit cooks up pink -- can reach 3 </a:t>
            </a:r>
            <a:r>
              <a:rPr lang="en-US" b="1" dirty="0" err="1" smtClean="0"/>
              <a:t>lbs</a:t>
            </a:r>
            <a:r>
              <a:rPr lang="en-US" b="1" dirty="0" smtClean="0"/>
              <a:t> -- high in antioxidants and phytonutrients – keeps for several months</a:t>
            </a:r>
            <a:endParaRPr lang="en-US" b="1" dirty="0"/>
          </a:p>
        </p:txBody>
      </p:sp>
    </p:spTree>
    <p:extLst>
      <p:ext uri="{BB962C8B-B14F-4D97-AF65-F5344CB8AC3E}">
        <p14:creationId xmlns:p14="http://schemas.microsoft.com/office/powerpoint/2010/main" val="3354379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0402" y="324521"/>
            <a:ext cx="10837985" cy="1325563"/>
          </a:xfrm>
        </p:spPr>
        <p:txBody>
          <a:bodyPr>
            <a:normAutofit/>
          </a:bodyPr>
          <a:lstStyle/>
          <a:p>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     Hardy Cactus</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Opuntia</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englemanii</a:t>
            </a:r>
            <a:endParaRPr lang="en-US" b="1" i="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600" b="11280"/>
          <a:stretch/>
        </p:blipFill>
        <p:spPr>
          <a:xfrm>
            <a:off x="747932" y="464234"/>
            <a:ext cx="4480560" cy="2658794"/>
          </a:xfrm>
          <a:prstGeom prst="rect">
            <a:avLst/>
          </a:prstGeom>
          <a:ln w="76200">
            <a:solidFill>
              <a:schemeClr val="accent6">
                <a:lumMod val="50000"/>
              </a:schemeClr>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8451" r="5208" b="9640"/>
          <a:stretch/>
        </p:blipFill>
        <p:spPr>
          <a:xfrm>
            <a:off x="1053904" y="3497960"/>
            <a:ext cx="3868616" cy="3036483"/>
          </a:xfrm>
          <a:prstGeom prst="rect">
            <a:avLst/>
          </a:prstGeom>
          <a:ln w="76200">
            <a:solidFill>
              <a:schemeClr val="accent6">
                <a:lumMod val="50000"/>
              </a:schemeClr>
            </a:solidFill>
          </a:ln>
        </p:spPr>
      </p:pic>
      <p:pic>
        <p:nvPicPr>
          <p:cNvPr id="8" name="Content Placeholder 7"/>
          <p:cNvPicPr>
            <a:picLocks noGrp="1" noChangeAspect="1"/>
          </p:cNvPicPr>
          <p:nvPr>
            <p:ph idx="1"/>
          </p:nvPr>
        </p:nvPicPr>
        <p:blipFill rotWithShape="1">
          <a:blip r:embed="rId5">
            <a:extLst>
              <a:ext uri="{28A0092B-C50C-407E-A947-70E740481C1C}">
                <a14:useLocalDpi xmlns:a14="http://schemas.microsoft.com/office/drawing/2010/main" val="0"/>
              </a:ext>
            </a:extLst>
          </a:blip>
          <a:srcRect b="19513"/>
          <a:stretch/>
        </p:blipFill>
        <p:spPr>
          <a:xfrm>
            <a:off x="6078985" y="1771148"/>
            <a:ext cx="5394960" cy="3256671"/>
          </a:xfrm>
          <a:ln w="76200">
            <a:solidFill>
              <a:schemeClr val="accent6">
                <a:lumMod val="50000"/>
              </a:schemeClr>
            </a:solidFill>
          </a:ln>
        </p:spPr>
      </p:pic>
      <p:sp>
        <p:nvSpPr>
          <p:cNvPr id="3" name="TextBox 2"/>
          <p:cNvSpPr txBox="1"/>
          <p:nvPr/>
        </p:nvSpPr>
        <p:spPr>
          <a:xfrm>
            <a:off x="5753686" y="5148883"/>
            <a:ext cx="5964701" cy="1200329"/>
          </a:xfrm>
          <a:prstGeom prst="rect">
            <a:avLst/>
          </a:prstGeom>
          <a:noFill/>
        </p:spPr>
        <p:txBody>
          <a:bodyPr wrap="square" rtlCol="0">
            <a:spAutoFit/>
          </a:bodyPr>
          <a:lstStyle/>
          <a:p>
            <a:pPr algn="just"/>
            <a:r>
              <a:rPr lang="en-US" b="1" dirty="0" smtClean="0"/>
              <a:t>Hardy to at least 0°F. (with proper siting – needs immaculate winter drainage)  Of the 30 or so species we have trialed, this is the most productive of both tasty edible pads (</a:t>
            </a:r>
            <a:r>
              <a:rPr lang="en-US" b="1" dirty="0" err="1" smtClean="0"/>
              <a:t>Nopales</a:t>
            </a:r>
            <a:r>
              <a:rPr lang="en-US" b="1" dirty="0" smtClean="0"/>
              <a:t>) and sweet/tart fruit (Tunas) – the flowers </a:t>
            </a:r>
            <a:r>
              <a:rPr lang="en-US" b="1" dirty="0" err="1" smtClean="0"/>
              <a:t>ain’t</a:t>
            </a:r>
            <a:r>
              <a:rPr lang="en-US" b="1" dirty="0" smtClean="0"/>
              <a:t> bad either</a:t>
            </a:r>
            <a:endParaRPr lang="en-US" b="1" dirty="0"/>
          </a:p>
        </p:txBody>
      </p:sp>
    </p:spTree>
    <p:extLst>
      <p:ext uri="{BB962C8B-B14F-4D97-AF65-F5344CB8AC3E}">
        <p14:creationId xmlns:p14="http://schemas.microsoft.com/office/powerpoint/2010/main" val="1170927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p:spPr>
        <p:txBody>
          <a:bodyPr/>
          <a:lstStyle/>
          <a:p>
            <a:pPr algn="ctr"/>
            <a:r>
              <a:rPr lang="en-US" b="1" dirty="0" smtClean="0"/>
              <a:t>Bamboo</a:t>
            </a:r>
            <a:br>
              <a:rPr lang="en-US" b="1" dirty="0" smtClean="0"/>
            </a:b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836" y="426086"/>
            <a:ext cx="1828800" cy="2438401"/>
          </a:xfrm>
          <a:ln w="76200">
            <a:solidFill>
              <a:schemeClr val="accent6">
                <a:lumMod val="50000"/>
              </a:schemeClr>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5554" y="3559417"/>
            <a:ext cx="3291840" cy="2194560"/>
          </a:xfrm>
          <a:prstGeom prst="rect">
            <a:avLst/>
          </a:prstGeom>
          <a:ln w="76200">
            <a:solidFill>
              <a:schemeClr val="accent6">
                <a:lumMod val="50000"/>
              </a:schemeClr>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7747" y="669927"/>
            <a:ext cx="3291840" cy="2194560"/>
          </a:xfrm>
          <a:prstGeom prst="rect">
            <a:avLst/>
          </a:prstGeom>
          <a:ln w="76200">
            <a:solidFill>
              <a:schemeClr val="accent6">
                <a:lumMod val="50000"/>
              </a:schemeClr>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1" b="3087"/>
          <a:stretch/>
        </p:blipFill>
        <p:spPr>
          <a:xfrm>
            <a:off x="241603" y="3147741"/>
            <a:ext cx="3931920" cy="2503074"/>
          </a:xfrm>
          <a:prstGeom prst="rect">
            <a:avLst/>
          </a:prstGeom>
          <a:ln w="76200">
            <a:solidFill>
              <a:schemeClr val="accent6">
                <a:lumMod val="50000"/>
              </a:schemeClr>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41520" y="1027907"/>
            <a:ext cx="3108960" cy="4771864"/>
          </a:xfrm>
          <a:prstGeom prst="rect">
            <a:avLst/>
          </a:prstGeom>
          <a:ln w="76200">
            <a:solidFill>
              <a:schemeClr val="accent6">
                <a:lumMod val="50000"/>
              </a:schemeClr>
            </a:solidFill>
          </a:ln>
        </p:spPr>
      </p:pic>
      <p:sp>
        <p:nvSpPr>
          <p:cNvPr id="3" name="TextBox 2"/>
          <p:cNvSpPr txBox="1"/>
          <p:nvPr/>
        </p:nvSpPr>
        <p:spPr>
          <a:xfrm>
            <a:off x="838200" y="5884080"/>
            <a:ext cx="11244633" cy="923330"/>
          </a:xfrm>
          <a:prstGeom prst="rect">
            <a:avLst/>
          </a:prstGeom>
          <a:noFill/>
        </p:spPr>
        <p:txBody>
          <a:bodyPr wrap="square" rtlCol="0">
            <a:spAutoFit/>
          </a:bodyPr>
          <a:lstStyle/>
          <a:p>
            <a:pPr algn="just"/>
            <a:r>
              <a:rPr lang="en-US" b="1" dirty="0" smtClean="0"/>
              <a:t>For 30+ years, a major part of our research.  All bamboos produce edible shoots, flavor varies with species and season.  Woody canes used for anything that can be done with tree wood.  Stronger than mild steel by weight.  Also excellent animal fodder and makes a healthy tea.  Many species evergreen to 0</a:t>
            </a:r>
            <a:r>
              <a:rPr lang="en-US" b="1" dirty="0"/>
              <a:t>°</a:t>
            </a:r>
            <a:r>
              <a:rPr lang="en-US" b="1" dirty="0" smtClean="0"/>
              <a:t>F. or below</a:t>
            </a:r>
            <a:endParaRPr lang="en-US" b="1" dirty="0"/>
          </a:p>
        </p:txBody>
      </p:sp>
    </p:spTree>
    <p:extLst>
      <p:ext uri="{BB962C8B-B14F-4D97-AF65-F5344CB8AC3E}">
        <p14:creationId xmlns:p14="http://schemas.microsoft.com/office/powerpoint/2010/main" val="3427150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5422" y="168813"/>
            <a:ext cx="11676184" cy="1223889"/>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                                 Hardy Citrus</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Poncirus</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trifoliata</a:t>
            </a:r>
            <a:r>
              <a:rPr lang="en-US" b="1" dirty="0" smtClean="0">
                <a:latin typeface="Times New Roman" panose="02020603050405020304" pitchFamily="18" charset="0"/>
                <a:cs typeface="Times New Roman" panose="02020603050405020304" pitchFamily="18" charset="0"/>
              </a:rPr>
              <a:t> ‘Flying Dragon’</a:t>
            </a:r>
            <a:r>
              <a:rPr lang="en-US" b="1" i="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74966" y="1546060"/>
            <a:ext cx="2743200" cy="3657601"/>
          </a:xfrm>
          <a:ln w="76200">
            <a:solidFill>
              <a:schemeClr val="accent4">
                <a:lumMod val="60000"/>
                <a:lumOff val="40000"/>
              </a:schemeClr>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0315"/>
          <a:stretch/>
        </p:blipFill>
        <p:spPr>
          <a:xfrm>
            <a:off x="770206" y="3493774"/>
            <a:ext cx="2834640" cy="3011733"/>
          </a:xfrm>
          <a:prstGeom prst="rect">
            <a:avLst/>
          </a:prstGeom>
          <a:ln w="76200">
            <a:solidFill>
              <a:schemeClr val="accent6">
                <a:lumMod val="75000"/>
              </a:schemeClr>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726" y="1546060"/>
            <a:ext cx="2743200" cy="3657600"/>
          </a:xfrm>
          <a:prstGeom prst="rect">
            <a:avLst/>
          </a:prstGeom>
          <a:ln w="76200">
            <a:solidFill>
              <a:schemeClr val="accent4">
                <a:lumMod val="60000"/>
                <a:lumOff val="40000"/>
              </a:schemeClr>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34" y="411586"/>
            <a:ext cx="3474720" cy="2606040"/>
          </a:xfrm>
          <a:prstGeom prst="rect">
            <a:avLst/>
          </a:prstGeom>
          <a:ln w="76200">
            <a:solidFill>
              <a:schemeClr val="accent6">
                <a:lumMod val="75000"/>
              </a:schemeClr>
            </a:solidFill>
          </a:ln>
        </p:spPr>
      </p:pic>
      <p:sp>
        <p:nvSpPr>
          <p:cNvPr id="9" name="TextBox 8"/>
          <p:cNvSpPr txBox="1"/>
          <p:nvPr/>
        </p:nvSpPr>
        <p:spPr>
          <a:xfrm>
            <a:off x="4037429" y="5340178"/>
            <a:ext cx="7723162" cy="1538883"/>
          </a:xfrm>
          <a:prstGeom prst="rect">
            <a:avLst/>
          </a:prstGeom>
          <a:noFill/>
        </p:spPr>
        <p:txBody>
          <a:bodyPr wrap="square" rtlCol="0">
            <a:spAutoFit/>
          </a:bodyPr>
          <a:lstStyle/>
          <a:p>
            <a:r>
              <a:rPr lang="en-US" sz="2000" b="1" dirty="0" smtClean="0"/>
              <a:t>Top &amp; bottom left</a:t>
            </a:r>
            <a:r>
              <a:rPr lang="en-US" b="1" dirty="0" smtClean="0"/>
              <a:t>:  Hedge, </a:t>
            </a:r>
            <a:r>
              <a:rPr lang="en-US" sz="2000" b="1" dirty="0" smtClean="0"/>
              <a:t>Middle</a:t>
            </a:r>
            <a:r>
              <a:rPr lang="en-US" b="1" dirty="0" smtClean="0"/>
              <a:t>:  Fragrant flowers in spring, </a:t>
            </a:r>
          </a:p>
          <a:p>
            <a:r>
              <a:rPr lang="en-US" sz="2000" b="1" dirty="0" smtClean="0"/>
              <a:t>Right</a:t>
            </a:r>
            <a:r>
              <a:rPr lang="en-US" b="1" dirty="0" smtClean="0"/>
              <a:t>:  almost ripe fruit in the fall.  Note the hooked thorns which provide a dramatic winter profile.  When hedged, makes an impenetrable barrier for people or deer.  </a:t>
            </a:r>
            <a:r>
              <a:rPr lang="en-US" b="1" dirty="0" err="1" smtClean="0"/>
              <a:t>Monospecific</a:t>
            </a:r>
            <a:r>
              <a:rPr lang="en-US" b="1" dirty="0" smtClean="0"/>
              <a:t> genus native to Central China makes food, security and beauty and is hardy to </a:t>
            </a:r>
            <a:r>
              <a:rPr lang="en-US" b="1" dirty="0"/>
              <a:t>-</a:t>
            </a:r>
            <a:r>
              <a:rPr lang="en-US" b="1" dirty="0" smtClean="0"/>
              <a:t>17°F.</a:t>
            </a:r>
            <a:endParaRPr lang="en-US" b="1" dirty="0"/>
          </a:p>
        </p:txBody>
      </p:sp>
    </p:spTree>
    <p:extLst>
      <p:ext uri="{BB962C8B-B14F-4D97-AF65-F5344CB8AC3E}">
        <p14:creationId xmlns:p14="http://schemas.microsoft.com/office/powerpoint/2010/main" val="34616908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1" r="594" b="907"/>
          <a:stretch/>
        </p:blipFill>
        <p:spPr>
          <a:xfrm>
            <a:off x="1910556" y="295724"/>
            <a:ext cx="8370888" cy="6342063"/>
          </a:xfrm>
          <a:ln w="76200">
            <a:solidFill>
              <a:schemeClr val="accent6">
                <a:lumMod val="50000"/>
              </a:schemeClr>
            </a:solidFill>
          </a:ln>
        </p:spPr>
      </p:pic>
    </p:spTree>
    <p:extLst>
      <p:ext uri="{BB962C8B-B14F-4D97-AF65-F5344CB8AC3E}">
        <p14:creationId xmlns:p14="http://schemas.microsoft.com/office/powerpoint/2010/main" val="16334986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C7A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                               Egyptian Onions</a:t>
            </a:r>
            <a:r>
              <a:rPr lang="en-US" dirty="0" smtClean="0"/>
              <a:t/>
            </a:r>
            <a:br>
              <a:rPr lang="en-US" dirty="0" smtClean="0"/>
            </a:br>
            <a:r>
              <a:rPr lang="en-US" dirty="0" smtClean="0"/>
              <a:t>                               </a:t>
            </a:r>
            <a:r>
              <a:rPr lang="en-US" b="1" i="1" dirty="0" smtClean="0"/>
              <a:t>Allium </a:t>
            </a:r>
            <a:r>
              <a:rPr lang="en-US" b="1" i="1" dirty="0" err="1" smtClean="0"/>
              <a:t>cepa</a:t>
            </a:r>
            <a:r>
              <a:rPr lang="en-US" b="1" i="1" dirty="0" smtClean="0"/>
              <a:t> </a:t>
            </a:r>
            <a:r>
              <a:rPr lang="en-US" b="1" dirty="0" smtClean="0"/>
              <a:t>     </a:t>
            </a:r>
            <a:br>
              <a:rPr lang="en-US" b="1" dirty="0" smtClean="0"/>
            </a:br>
            <a:r>
              <a:rPr lang="en-US" b="1" dirty="0" smtClean="0"/>
              <a:t>                                     </a:t>
            </a:r>
            <a:r>
              <a:rPr lang="en-US" sz="3600" b="1" dirty="0" smtClean="0"/>
              <a:t>aka walking onions, tree onions</a:t>
            </a:r>
            <a:endParaRPr lang="en-US" sz="36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704" t="13128" r="8518" b="334"/>
          <a:stretch/>
        </p:blipFill>
        <p:spPr>
          <a:xfrm>
            <a:off x="8294080" y="1854518"/>
            <a:ext cx="3200400" cy="4518148"/>
          </a:xfrm>
          <a:prstGeom prst="rect">
            <a:avLst/>
          </a:prstGeom>
          <a:ln w="76200">
            <a:solidFill>
              <a:schemeClr val="accent6">
                <a:lumMod val="50000"/>
              </a:schemeClr>
            </a:solidFill>
          </a:ln>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813" t="9038" r="1368" b="171"/>
          <a:stretch/>
        </p:blipFill>
        <p:spPr>
          <a:xfrm>
            <a:off x="4701494" y="1854518"/>
            <a:ext cx="3108960" cy="4490012"/>
          </a:xfrm>
          <a:prstGeom prst="rect">
            <a:avLst/>
          </a:prstGeom>
          <a:ln w="76200">
            <a:solidFill>
              <a:schemeClr val="accent6">
                <a:lumMod val="50000"/>
              </a:schemeClr>
            </a:solidFill>
          </a:ln>
        </p:spPr>
      </p:pic>
      <p:sp>
        <p:nvSpPr>
          <p:cNvPr id="7" name="TextBox 6"/>
          <p:cNvSpPr txBox="1"/>
          <p:nvPr/>
        </p:nvSpPr>
        <p:spPr>
          <a:xfrm>
            <a:off x="365984" y="4826675"/>
            <a:ext cx="4093697" cy="1754326"/>
          </a:xfrm>
          <a:prstGeom prst="rect">
            <a:avLst/>
          </a:prstGeom>
          <a:noFill/>
        </p:spPr>
        <p:txBody>
          <a:bodyPr wrap="square" rtlCol="0">
            <a:spAutoFit/>
          </a:bodyPr>
          <a:lstStyle/>
          <a:p>
            <a:pPr algn="just"/>
            <a:r>
              <a:rPr lang="en-US" b="1" dirty="0" smtClean="0"/>
              <a:t>Top:  Cluster w/top sets just beginning to bulb.  Right: flowering and bulbils forming. Good companion for roses, top bulbils are harvested annually, bottoms divided every 3 or 4 years of when congested.  Keeps well.</a:t>
            </a:r>
            <a:endParaRPr lang="en-US" b="1" dirty="0"/>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4869" y="365125"/>
            <a:ext cx="3263503" cy="4351338"/>
          </a:xfrm>
          <a:ln w="76200">
            <a:solidFill>
              <a:schemeClr val="accent6">
                <a:lumMod val="50000"/>
              </a:schemeClr>
            </a:solidFill>
          </a:ln>
        </p:spPr>
      </p:pic>
    </p:spTree>
    <p:extLst>
      <p:ext uri="{BB962C8B-B14F-4D97-AF65-F5344CB8AC3E}">
        <p14:creationId xmlns:p14="http://schemas.microsoft.com/office/powerpoint/2010/main" val="19145171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                      </a:t>
            </a:r>
            <a:r>
              <a:rPr lang="en-US" b="1" dirty="0" err="1" smtClean="0"/>
              <a:t>Jimaca</a:t>
            </a:r>
            <a:r>
              <a:rPr lang="en-US" b="1" dirty="0" smtClean="0"/>
              <a:t> (Jamaican Sorrel, Roselle)</a:t>
            </a:r>
            <a:br>
              <a:rPr lang="en-US" b="1" dirty="0" smtClean="0"/>
            </a:br>
            <a:r>
              <a:rPr lang="en-US" b="1" i="1" dirty="0" smtClean="0"/>
              <a:t>Hibiscus </a:t>
            </a:r>
            <a:r>
              <a:rPr lang="en-US" b="1" i="1" dirty="0" err="1" smtClean="0"/>
              <a:t>sabdariffa</a:t>
            </a:r>
            <a:endParaRPr lang="en-US" b="1"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40274" t="39393" r="29049" b="17163"/>
          <a:stretch/>
        </p:blipFill>
        <p:spPr>
          <a:xfrm>
            <a:off x="559913" y="365126"/>
            <a:ext cx="2743200" cy="5179904"/>
          </a:xfrm>
          <a:ln w="76200">
            <a:solidFill>
              <a:schemeClr val="accent2">
                <a:lumMod val="50000"/>
              </a:schemeClr>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0205" y="1033990"/>
            <a:ext cx="3383280" cy="4511040"/>
          </a:xfrm>
          <a:prstGeom prst="rect">
            <a:avLst/>
          </a:prstGeom>
          <a:ln w="76200">
            <a:solidFill>
              <a:schemeClr val="accent2">
                <a:lumMod val="50000"/>
              </a:schemeClr>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1520" y="1671931"/>
            <a:ext cx="2926080" cy="3901440"/>
          </a:xfrm>
          <a:prstGeom prst="rect">
            <a:avLst/>
          </a:prstGeom>
          <a:ln w="76200">
            <a:solidFill>
              <a:schemeClr val="accent2">
                <a:lumMod val="50000"/>
              </a:schemeClr>
            </a:solidFill>
          </a:ln>
        </p:spPr>
      </p:pic>
      <p:sp>
        <p:nvSpPr>
          <p:cNvPr id="3" name="TextBox 2"/>
          <p:cNvSpPr txBox="1"/>
          <p:nvPr/>
        </p:nvSpPr>
        <p:spPr>
          <a:xfrm>
            <a:off x="422032" y="5752230"/>
            <a:ext cx="11479236" cy="646331"/>
          </a:xfrm>
          <a:prstGeom prst="rect">
            <a:avLst/>
          </a:prstGeom>
          <a:noFill/>
        </p:spPr>
        <p:txBody>
          <a:bodyPr wrap="square" rtlCol="0">
            <a:spAutoFit/>
          </a:bodyPr>
          <a:lstStyle/>
          <a:p>
            <a:r>
              <a:rPr lang="en-US" b="1" dirty="0" smtClean="0"/>
              <a:t>A beautiful okra relative - perennial in the tropics or a warm greenhouse - grown as an annual here outdoors.  The source of sour leaves used in Caribbean cooking &amp; the dried or fresh sepals are the basis for the famous Red Zinger tea.</a:t>
            </a:r>
            <a:endParaRPr lang="en-US" b="1" dirty="0"/>
          </a:p>
        </p:txBody>
      </p:sp>
    </p:spTree>
    <p:extLst>
      <p:ext uri="{BB962C8B-B14F-4D97-AF65-F5344CB8AC3E}">
        <p14:creationId xmlns:p14="http://schemas.microsoft.com/office/powerpoint/2010/main" val="10751528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22922"/>
            <a:ext cx="10515600" cy="1325563"/>
          </a:xfrm>
        </p:spPr>
        <p:txBody>
          <a:bodyPr>
            <a:normAutofit fontScale="90000"/>
          </a:bodyPr>
          <a:lstStyle/>
          <a:p>
            <a:r>
              <a:rPr lang="en-US" sz="5300" b="1" dirty="0" smtClean="0"/>
              <a:t>          Rue</a:t>
            </a:r>
            <a:r>
              <a:rPr lang="en-US" b="1" dirty="0" smtClean="0"/>
              <a:t/>
            </a:r>
            <a:br>
              <a:rPr lang="en-US" b="1" dirty="0" smtClean="0"/>
            </a:br>
            <a:r>
              <a:rPr lang="en-US" b="1" dirty="0" smtClean="0"/>
              <a:t>   </a:t>
            </a:r>
            <a:r>
              <a:rPr lang="en-US" b="1" i="1" dirty="0" err="1" smtClean="0"/>
              <a:t>Ruta</a:t>
            </a:r>
            <a:r>
              <a:rPr lang="en-US" b="1" i="1" dirty="0" smtClean="0"/>
              <a:t> </a:t>
            </a:r>
            <a:r>
              <a:rPr lang="en-US" b="1" i="1" dirty="0" err="1" smtClean="0"/>
              <a:t>graveolens</a:t>
            </a:r>
            <a:r>
              <a:rPr lang="en-US" b="1" i="1" u="sng" dirty="0" smtClean="0"/>
              <a:t/>
            </a:r>
            <a:br>
              <a:rPr lang="en-US" b="1" i="1" u="sng" dirty="0" smtClean="0"/>
            </a:br>
            <a:r>
              <a:rPr lang="en-US" b="1" i="1" dirty="0" smtClean="0"/>
              <a:t>    </a:t>
            </a:r>
            <a:r>
              <a:rPr lang="en-US" sz="3600" b="1" dirty="0" smtClean="0"/>
              <a:t>aka Herb of Grace</a:t>
            </a:r>
            <a:endParaRPr lang="en-US" sz="36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961" y="1933129"/>
            <a:ext cx="4937760" cy="3703320"/>
          </a:xfrm>
          <a:ln w="76200">
            <a:solidFill>
              <a:srgbClr val="339966"/>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6494"/>
          <a:stretch/>
        </p:blipFill>
        <p:spPr>
          <a:xfrm>
            <a:off x="6096000" y="544609"/>
            <a:ext cx="5669280" cy="5091840"/>
          </a:xfrm>
          <a:prstGeom prst="rect">
            <a:avLst/>
          </a:prstGeom>
          <a:ln w="76200">
            <a:solidFill>
              <a:srgbClr val="339966"/>
            </a:solidFill>
          </a:ln>
        </p:spPr>
      </p:pic>
      <p:sp>
        <p:nvSpPr>
          <p:cNvPr id="3" name="TextBox 2"/>
          <p:cNvSpPr txBox="1"/>
          <p:nvPr/>
        </p:nvSpPr>
        <p:spPr>
          <a:xfrm>
            <a:off x="229169" y="5858136"/>
            <a:ext cx="11733661" cy="923330"/>
          </a:xfrm>
          <a:prstGeom prst="rect">
            <a:avLst/>
          </a:prstGeom>
          <a:noFill/>
        </p:spPr>
        <p:txBody>
          <a:bodyPr wrap="square" rtlCol="0">
            <a:spAutoFit/>
          </a:bodyPr>
          <a:lstStyle/>
          <a:p>
            <a:r>
              <a:rPr lang="en-US" b="1" dirty="0" smtClean="0"/>
              <a:t>Attracts beneficial insects – is said to repel rodents, rabbits, etc. – unusual looking blue-green foliage year-round – flowers in early summer – hosts some rare butterfly larvae in the fall.  Cuttings strike readily, comes true from seed – used medicinally for indigestion – very bitter taste but leaves a clean palette.  </a:t>
            </a:r>
            <a:endParaRPr lang="en-US" b="1" dirty="0"/>
          </a:p>
        </p:txBody>
      </p:sp>
    </p:spTree>
    <p:extLst>
      <p:ext uri="{BB962C8B-B14F-4D97-AF65-F5344CB8AC3E}">
        <p14:creationId xmlns:p14="http://schemas.microsoft.com/office/powerpoint/2010/main" val="2790002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5317588" cy="1325563"/>
          </a:xfrm>
        </p:spPr>
        <p:txBody>
          <a:bodyPr>
            <a:normAutofit/>
          </a:bodyPr>
          <a:lstStyle/>
          <a:p>
            <a:pPr algn="ctr"/>
            <a:r>
              <a:rPr lang="en-US" b="1" dirty="0" smtClean="0"/>
              <a:t>Cornelian Cherry</a:t>
            </a:r>
            <a:br>
              <a:rPr lang="en-US" b="1" dirty="0" smtClean="0"/>
            </a:br>
            <a:r>
              <a:rPr lang="en-US" b="1" i="1" dirty="0" err="1" smtClean="0"/>
              <a:t>Cornus</a:t>
            </a:r>
            <a:r>
              <a:rPr lang="en-US" b="1" i="1" dirty="0" smtClean="0"/>
              <a:t> mas</a:t>
            </a:r>
            <a:endParaRPr lang="en-US"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353" y="2079625"/>
            <a:ext cx="5669280" cy="4251960"/>
          </a:xfrm>
          <a:prstGeom prst="rect">
            <a:avLst/>
          </a:prstGeom>
          <a:ln w="76200">
            <a:solidFill>
              <a:schemeClr val="accent4">
                <a:lumMod val="60000"/>
                <a:lumOff val="40000"/>
              </a:schemeClr>
            </a:solidFill>
          </a:ln>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70" t="12874" r="570" b="12248"/>
          <a:stretch/>
        </p:blipFill>
        <p:spPr>
          <a:xfrm>
            <a:off x="7322152" y="386605"/>
            <a:ext cx="3383280" cy="3386039"/>
          </a:xfrm>
          <a:prstGeom prst="rect">
            <a:avLst/>
          </a:prstGeom>
          <a:ln w="76200">
            <a:solidFill>
              <a:schemeClr val="accent4">
                <a:lumMod val="60000"/>
                <a:lumOff val="40000"/>
              </a:schemeClr>
            </a:solidFill>
          </a:ln>
        </p:spPr>
      </p:pic>
      <p:sp>
        <p:nvSpPr>
          <p:cNvPr id="3" name="TextBox 2"/>
          <p:cNvSpPr txBox="1"/>
          <p:nvPr/>
        </p:nvSpPr>
        <p:spPr>
          <a:xfrm>
            <a:off x="6189784" y="3828916"/>
            <a:ext cx="5877951" cy="2862322"/>
          </a:xfrm>
          <a:prstGeom prst="rect">
            <a:avLst/>
          </a:prstGeom>
          <a:noFill/>
        </p:spPr>
        <p:txBody>
          <a:bodyPr wrap="square" rtlCol="0">
            <a:spAutoFit/>
          </a:bodyPr>
          <a:lstStyle/>
          <a:p>
            <a:pPr algn="just"/>
            <a:r>
              <a:rPr lang="en-US" b="1" dirty="0" smtClean="0"/>
              <a:t>One of the earliest flowering small trees – usually March – related to our native dogwood but lacks the large white bracts around the flowers.  Fruit – 1 to 1 ½” long, single seeded, deep maroon when fully ripe – no apparent pests other than competition from local wildlife.  We like it better than cherries (</a:t>
            </a:r>
            <a:r>
              <a:rPr lang="en-US" b="1" i="1" dirty="0" err="1" smtClean="0"/>
              <a:t>Prunus</a:t>
            </a:r>
            <a:r>
              <a:rPr lang="en-US" b="1" dirty="0" smtClean="0"/>
              <a:t>) and eat it both out of hand and in pies – makes an excellent wine or can be canned as a syrup – high in desirable phytonutrients.  Native to central Europe where it is a major fruit in local markets.  Likes a hot, dry location – trouble free.</a:t>
            </a:r>
            <a:endParaRPr lang="en-US" b="1" dirty="0"/>
          </a:p>
        </p:txBody>
      </p:sp>
    </p:spTree>
    <p:extLst>
      <p:ext uri="{BB962C8B-B14F-4D97-AF65-F5344CB8AC3E}">
        <p14:creationId xmlns:p14="http://schemas.microsoft.com/office/powerpoint/2010/main" val="818695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523" t="1623" r="1122" b="1421"/>
          <a:stretch/>
        </p:blipFill>
        <p:spPr>
          <a:xfrm>
            <a:off x="1749951" y="196945"/>
            <a:ext cx="8692098" cy="6492240"/>
          </a:xfrm>
          <a:prstGeom prst="rect">
            <a:avLst/>
          </a:prstGeom>
          <a:ln w="76200">
            <a:solidFill>
              <a:schemeClr val="accent1">
                <a:lumMod val="75000"/>
              </a:schemeClr>
            </a:solidFill>
          </a:ln>
        </p:spPr>
      </p:pic>
    </p:spTree>
    <p:extLst>
      <p:ext uri="{BB962C8B-B14F-4D97-AF65-F5344CB8AC3E}">
        <p14:creationId xmlns:p14="http://schemas.microsoft.com/office/powerpoint/2010/main" val="40505248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b="1" dirty="0" smtClean="0"/>
              <a:t> </a:t>
            </a:r>
            <a:r>
              <a:rPr lang="en-US" b="1" dirty="0" err="1" smtClean="0"/>
              <a:t>Goumi</a:t>
            </a:r>
            <a:r>
              <a:rPr lang="en-US" b="1" dirty="0" smtClean="0"/>
              <a:t/>
            </a:r>
            <a:br>
              <a:rPr lang="en-US" b="1" dirty="0" smtClean="0"/>
            </a:br>
            <a:r>
              <a:rPr lang="en-US" b="1" i="1" dirty="0" smtClean="0"/>
              <a:t>   			  </a:t>
            </a:r>
            <a:r>
              <a:rPr lang="en-US" b="1" i="1" dirty="0" err="1" smtClean="0"/>
              <a:t>Eleagnus</a:t>
            </a:r>
            <a:r>
              <a:rPr lang="en-US" b="1" i="1" dirty="0" smtClean="0"/>
              <a:t> </a:t>
            </a:r>
            <a:r>
              <a:rPr lang="en-US" b="1" i="1" dirty="0" err="1" smtClean="0"/>
              <a:t>multiflora</a:t>
            </a:r>
            <a:endParaRPr lang="en-US" b="1" i="1" dirty="0"/>
          </a:p>
        </p:txBody>
      </p:sp>
      <p:pic>
        <p:nvPicPr>
          <p:cNvPr id="5" name="Content Placeholder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868" r="7301"/>
          <a:stretch/>
        </p:blipFill>
        <p:spPr>
          <a:xfrm>
            <a:off x="275488" y="2669157"/>
            <a:ext cx="4297680" cy="3712073"/>
          </a:xfrm>
          <a:ln w="76200">
            <a:solidFill>
              <a:schemeClr val="accent6">
                <a:lumMod val="50000"/>
              </a:schemeClr>
            </a:solidFill>
          </a:ln>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4142"/>
          <a:stretch/>
        </p:blipFill>
        <p:spPr>
          <a:xfrm>
            <a:off x="580862" y="169776"/>
            <a:ext cx="3108960" cy="2013905"/>
          </a:xfrm>
          <a:prstGeom prst="ellipse">
            <a:avLst/>
          </a:prstGeom>
          <a:ln w="76200">
            <a:solidFill>
              <a:schemeClr val="accent6">
                <a:lumMod val="50000"/>
              </a:schemeClr>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8578" b="22597"/>
          <a:stretch/>
        </p:blipFill>
        <p:spPr>
          <a:xfrm>
            <a:off x="8702040" y="197030"/>
            <a:ext cx="2651760" cy="2155368"/>
          </a:xfrm>
          <a:prstGeom prst="decagon">
            <a:avLst/>
          </a:prstGeom>
          <a:ln w="76200">
            <a:solidFill>
              <a:schemeClr val="accent6">
                <a:lumMod val="50000"/>
              </a:schemeClr>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3492" y="2776404"/>
            <a:ext cx="4663440" cy="3497580"/>
          </a:xfrm>
          <a:prstGeom prst="rect">
            <a:avLst/>
          </a:prstGeom>
          <a:ln w="76200">
            <a:solidFill>
              <a:schemeClr val="accent6">
                <a:lumMod val="50000"/>
              </a:schemeClr>
            </a:solidFill>
          </a:ln>
        </p:spPr>
      </p:pic>
      <p:sp>
        <p:nvSpPr>
          <p:cNvPr id="3" name="TextBox 2"/>
          <p:cNvSpPr txBox="1"/>
          <p:nvPr/>
        </p:nvSpPr>
        <p:spPr>
          <a:xfrm>
            <a:off x="4713847" y="2561911"/>
            <a:ext cx="2278966" cy="3416320"/>
          </a:xfrm>
          <a:prstGeom prst="rect">
            <a:avLst/>
          </a:prstGeom>
          <a:noFill/>
        </p:spPr>
        <p:txBody>
          <a:bodyPr wrap="square" rtlCol="0">
            <a:spAutoFit/>
          </a:bodyPr>
          <a:lstStyle/>
          <a:p>
            <a:r>
              <a:rPr lang="en-US" b="1" dirty="0" smtClean="0"/>
              <a:t>Nitrogen-fixing shrub, fragrant flowers are good bee pasture, Japanese native, trouble free, 10’ tall, 20’ across after 15 years (unpruned).  Fruit high in anti-oxidants and other phytonutrients.  Use fresh or for jam or syrup.</a:t>
            </a:r>
            <a:endParaRPr lang="en-US" b="1" dirty="0"/>
          </a:p>
        </p:txBody>
      </p:sp>
    </p:spTree>
    <p:extLst>
      <p:ext uri="{BB962C8B-B14F-4D97-AF65-F5344CB8AC3E}">
        <p14:creationId xmlns:p14="http://schemas.microsoft.com/office/powerpoint/2010/main" val="2299534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0231" y="611261"/>
            <a:ext cx="10515600" cy="1325563"/>
          </a:xfrm>
        </p:spPr>
        <p:txBody>
          <a:bodyPr>
            <a:normAutofit fontScale="90000"/>
          </a:bodyPr>
          <a:lstStyle/>
          <a:p>
            <a:pPr algn="ctr"/>
            <a:r>
              <a:rPr lang="en-US" b="1" dirty="0" smtClean="0"/>
              <a:t>Blueberries</a:t>
            </a:r>
            <a:r>
              <a:rPr lang="en-US" b="1" i="1" dirty="0" smtClean="0"/>
              <a:t/>
            </a:r>
            <a:br>
              <a:rPr lang="en-US" b="1" i="1" dirty="0" smtClean="0"/>
            </a:br>
            <a:r>
              <a:rPr lang="en-US" b="1" i="1" dirty="0" err="1" smtClean="0"/>
              <a:t>Vaccinium</a:t>
            </a:r>
            <a:r>
              <a:rPr lang="en-US" b="1" i="1" dirty="0" smtClean="0"/>
              <a:t> </a:t>
            </a:r>
            <a:r>
              <a:rPr lang="en-US" b="1" i="1" dirty="0" err="1" smtClean="0"/>
              <a:t>ashei</a:t>
            </a:r>
            <a:r>
              <a:rPr lang="en-US" b="1" i="1" dirty="0" smtClean="0"/>
              <a:t/>
            </a:r>
            <a:br>
              <a:rPr lang="en-US" b="1" i="1" dirty="0" smtClean="0"/>
            </a:br>
            <a:r>
              <a:rPr lang="en-US" sz="3600" b="1" dirty="0" smtClean="0"/>
              <a:t>aka Rabbit Eye </a:t>
            </a:r>
            <a:r>
              <a:rPr lang="en-US" sz="3600" b="1" dirty="0"/>
              <a:t>B</a:t>
            </a:r>
            <a:r>
              <a:rPr lang="en-US" sz="3600" b="1" dirty="0" smtClean="0"/>
              <a:t>lueberry</a:t>
            </a:r>
            <a:endParaRPr lang="en-US" sz="3600"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295" y="1140448"/>
            <a:ext cx="3263503" cy="4351338"/>
          </a:xfrm>
          <a:ln w="76200">
            <a:solidFill>
              <a:schemeClr val="accent6">
                <a:lumMod val="50000"/>
              </a:schemeClr>
            </a:solidFill>
          </a:ln>
        </p:spPr>
      </p:pic>
      <p:sp>
        <p:nvSpPr>
          <p:cNvPr id="6" name="TextBox 5"/>
          <p:cNvSpPr txBox="1"/>
          <p:nvPr/>
        </p:nvSpPr>
        <p:spPr>
          <a:xfrm>
            <a:off x="661182" y="5795889"/>
            <a:ext cx="3235569" cy="369332"/>
          </a:xfrm>
          <a:prstGeom prst="rect">
            <a:avLst/>
          </a:prstGeom>
          <a:noFill/>
        </p:spPr>
        <p:txBody>
          <a:bodyPr wrap="square" rtlCol="0">
            <a:spAutoFit/>
          </a:bodyPr>
          <a:lstStyle/>
          <a:p>
            <a:r>
              <a:rPr lang="en-US" dirty="0" smtClean="0"/>
              <a:t> </a:t>
            </a:r>
            <a:r>
              <a:rPr lang="en-US" b="1" dirty="0" err="1" smtClean="0"/>
              <a:t>Tifblue</a:t>
            </a:r>
            <a:r>
              <a:rPr lang="en-US" b="1" dirty="0" smtClean="0"/>
              <a:t> Blueberry -- blooming</a:t>
            </a:r>
            <a:endParaRPr lang="en-US" b="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25085"/>
          <a:stretch/>
        </p:blipFill>
        <p:spPr>
          <a:xfrm>
            <a:off x="8483991" y="2206851"/>
            <a:ext cx="3291840" cy="3319010"/>
          </a:xfrm>
          <a:prstGeom prst="rect">
            <a:avLst/>
          </a:prstGeom>
          <a:ln w="76200">
            <a:solidFill>
              <a:schemeClr val="accent6">
                <a:lumMod val="50000"/>
              </a:schemeClr>
            </a:solidFill>
          </a:ln>
        </p:spPr>
      </p:pic>
      <p:sp>
        <p:nvSpPr>
          <p:cNvPr id="8" name="TextBox 7"/>
          <p:cNvSpPr txBox="1"/>
          <p:nvPr/>
        </p:nvSpPr>
        <p:spPr>
          <a:xfrm>
            <a:off x="8605911" y="5795889"/>
            <a:ext cx="3048000" cy="369332"/>
          </a:xfrm>
          <a:prstGeom prst="rect">
            <a:avLst/>
          </a:prstGeom>
          <a:noFill/>
        </p:spPr>
        <p:txBody>
          <a:bodyPr wrap="square" rtlCol="0">
            <a:spAutoFit/>
          </a:bodyPr>
          <a:lstStyle/>
          <a:p>
            <a:r>
              <a:rPr lang="en-US" b="1" dirty="0" err="1" smtClean="0"/>
              <a:t>Tifblue</a:t>
            </a:r>
            <a:r>
              <a:rPr lang="en-US" b="1" dirty="0" smtClean="0"/>
              <a:t> Blueberry – fall color</a:t>
            </a:r>
            <a:endParaRPr lang="en-US" b="1" dirty="0"/>
          </a:p>
        </p:txBody>
      </p:sp>
      <p:sp>
        <p:nvSpPr>
          <p:cNvPr id="3" name="TextBox 2"/>
          <p:cNvSpPr txBox="1"/>
          <p:nvPr/>
        </p:nvSpPr>
        <p:spPr>
          <a:xfrm>
            <a:off x="4614203" y="2386540"/>
            <a:ext cx="3446585" cy="3139321"/>
          </a:xfrm>
          <a:prstGeom prst="rect">
            <a:avLst/>
          </a:prstGeom>
          <a:noFill/>
        </p:spPr>
        <p:txBody>
          <a:bodyPr wrap="square" rtlCol="0">
            <a:spAutoFit/>
          </a:bodyPr>
          <a:lstStyle/>
          <a:p>
            <a:r>
              <a:rPr lang="en-US" b="1" dirty="0" smtClean="0"/>
              <a:t>Native to the Southeast – later bearing than </a:t>
            </a:r>
            <a:r>
              <a:rPr lang="en-US" b="1" dirty="0" err="1" smtClean="0"/>
              <a:t>highbush</a:t>
            </a:r>
            <a:r>
              <a:rPr lang="en-US" b="1" dirty="0" smtClean="0"/>
              <a:t> types but better adapted to our roller coaster weather including sometimes hot, dry summers.  Unpruned – 10’x 10’ – easily managed – pests and problems insignificant.  High in antioxidants and other phytonutrients – one of the healthiest foods not to mention tasty.</a:t>
            </a:r>
            <a:endParaRPr lang="en-US" b="1" dirty="0"/>
          </a:p>
        </p:txBody>
      </p:sp>
    </p:spTree>
    <p:extLst>
      <p:ext uri="{BB962C8B-B14F-4D97-AF65-F5344CB8AC3E}">
        <p14:creationId xmlns:p14="http://schemas.microsoft.com/office/powerpoint/2010/main" val="1912705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Pomegranate</a:t>
            </a:r>
            <a:br>
              <a:rPr lang="en-US" b="1" dirty="0" smtClean="0"/>
            </a:br>
            <a:r>
              <a:rPr lang="en-US" b="1" dirty="0" smtClean="0"/>
              <a:t>          </a:t>
            </a:r>
            <a:r>
              <a:rPr lang="en-US" b="1" i="1" dirty="0" err="1" smtClean="0"/>
              <a:t>Punica</a:t>
            </a:r>
            <a:r>
              <a:rPr lang="en-US" b="1" i="1" dirty="0" smtClean="0"/>
              <a:t> </a:t>
            </a:r>
            <a:r>
              <a:rPr lang="en-US" b="1" i="1" dirty="0" err="1" smtClean="0"/>
              <a:t>granatum</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5991" y="1684460"/>
            <a:ext cx="4663440" cy="3497580"/>
          </a:xfrm>
          <a:prstGeom prst="dodecagon">
            <a:avLst/>
          </a:prstGeom>
          <a:ln w="76200">
            <a:solidFill>
              <a:schemeClr val="accent6">
                <a:lumMod val="50000"/>
              </a:schemeClr>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167" y="542852"/>
            <a:ext cx="3474720" cy="4632960"/>
          </a:xfrm>
          <a:prstGeom prst="rect">
            <a:avLst/>
          </a:prstGeom>
          <a:ln w="76200">
            <a:solidFill>
              <a:schemeClr val="accent6">
                <a:lumMod val="50000"/>
              </a:schemeClr>
            </a:solidFill>
          </a:ln>
        </p:spPr>
      </p:pic>
      <p:sp>
        <p:nvSpPr>
          <p:cNvPr id="3" name="TextBox 2"/>
          <p:cNvSpPr txBox="1"/>
          <p:nvPr/>
        </p:nvSpPr>
        <p:spPr>
          <a:xfrm>
            <a:off x="1042182" y="5542671"/>
            <a:ext cx="10494498" cy="1200329"/>
          </a:xfrm>
          <a:prstGeom prst="rect">
            <a:avLst/>
          </a:prstGeom>
          <a:noFill/>
        </p:spPr>
        <p:txBody>
          <a:bodyPr wrap="square" rtlCol="0">
            <a:spAutoFit/>
          </a:bodyPr>
          <a:lstStyle/>
          <a:p>
            <a:r>
              <a:rPr lang="en-US" dirty="0" smtClean="0"/>
              <a:t>Turkmenistan native – shrub or small tree to 15’ unpruned – frost tolerant to 10°F – only one species but many cultivars – can be grown and fruited in middle Tennessee with suitable microclimate – many health promoting antioxidants and phytonutrients -- flowers also edible not mention unusual and beautiful.  Name translates:  apple of Granada.</a:t>
            </a:r>
            <a:endParaRPr lang="en-US" dirty="0"/>
          </a:p>
        </p:txBody>
      </p:sp>
    </p:spTree>
    <p:extLst>
      <p:ext uri="{BB962C8B-B14F-4D97-AF65-F5344CB8AC3E}">
        <p14:creationId xmlns:p14="http://schemas.microsoft.com/office/powerpoint/2010/main" val="34101999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Figs</a:t>
            </a:r>
            <a:br>
              <a:rPr lang="en-US" b="1" dirty="0" smtClean="0"/>
            </a:br>
            <a:r>
              <a:rPr lang="en-US" b="1" i="1" dirty="0" err="1" smtClean="0"/>
              <a:t>Ficus</a:t>
            </a:r>
            <a:r>
              <a:rPr lang="en-US" b="1" i="1" dirty="0" smtClean="0"/>
              <a:t> </a:t>
            </a:r>
            <a:r>
              <a:rPr lang="en-US" b="1" i="1" dirty="0" err="1" smtClean="0"/>
              <a:t>carica</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60698" y="1795667"/>
            <a:ext cx="6219333" cy="4663440"/>
          </a:xfrm>
          <a:ln w="76200">
            <a:solidFill>
              <a:schemeClr val="accent6">
                <a:lumMod val="50000"/>
              </a:schemeClr>
            </a:solidFill>
          </a:ln>
        </p:spPr>
      </p:pic>
      <p:sp>
        <p:nvSpPr>
          <p:cNvPr id="3" name="TextBox 2"/>
          <p:cNvSpPr txBox="1"/>
          <p:nvPr/>
        </p:nvSpPr>
        <p:spPr>
          <a:xfrm>
            <a:off x="618979" y="2082018"/>
            <a:ext cx="4375052" cy="4062651"/>
          </a:xfrm>
          <a:prstGeom prst="rect">
            <a:avLst/>
          </a:prstGeom>
          <a:noFill/>
        </p:spPr>
        <p:txBody>
          <a:bodyPr wrap="square" rtlCol="0">
            <a:spAutoFit/>
          </a:bodyPr>
          <a:lstStyle/>
          <a:p>
            <a:pPr marL="285750" indent="-285750">
              <a:buFont typeface="Arial" panose="020B0604020202020204" pitchFamily="34" charset="0"/>
              <a:buChar char="•"/>
            </a:pPr>
            <a:r>
              <a:rPr lang="en-US" sz="2000" b="1" dirty="0" smtClean="0"/>
              <a:t>Native to hot dry areas of the </a:t>
            </a:r>
            <a:r>
              <a:rPr lang="en-US" sz="2000" b="1" dirty="0"/>
              <a:t>N</a:t>
            </a:r>
            <a:r>
              <a:rPr lang="en-US" sz="2000" b="1" dirty="0" smtClean="0"/>
              <a:t>ear East </a:t>
            </a:r>
          </a:p>
          <a:p>
            <a:pPr marL="285750" indent="-285750">
              <a:buFont typeface="Arial" panose="020B0604020202020204" pitchFamily="34" charset="0"/>
              <a:buChar char="•"/>
            </a:pPr>
            <a:r>
              <a:rPr lang="en-US" sz="2000" b="1" dirty="0" err="1" smtClean="0"/>
              <a:t>Everbearing</a:t>
            </a:r>
            <a:r>
              <a:rPr lang="en-US" sz="2000" b="1" dirty="0" smtClean="0"/>
              <a:t> types do well in middle Tennessee with microclimate siting</a:t>
            </a:r>
          </a:p>
          <a:p>
            <a:pPr marL="285750" indent="-285750">
              <a:buFont typeface="Arial" panose="020B0604020202020204" pitchFamily="34" charset="0"/>
              <a:buChar char="•"/>
            </a:pPr>
            <a:r>
              <a:rPr lang="en-US" sz="2000" b="1" dirty="0" smtClean="0"/>
              <a:t>Hardy to 5°F but will regrow from the roots after an extreme winter</a:t>
            </a:r>
          </a:p>
          <a:p>
            <a:pPr marL="285750" indent="-285750">
              <a:buFont typeface="Arial" panose="020B0604020202020204" pitchFamily="34" charset="0"/>
              <a:buChar char="•"/>
            </a:pPr>
            <a:r>
              <a:rPr lang="en-US" sz="2000" b="1" dirty="0" smtClean="0"/>
              <a:t>Many cultivars available, all self fertile</a:t>
            </a:r>
          </a:p>
          <a:p>
            <a:pPr marL="285750" indent="-285750">
              <a:buFont typeface="Arial" panose="020B0604020202020204" pitchFamily="34" charset="0"/>
              <a:buChar char="•"/>
            </a:pPr>
            <a:r>
              <a:rPr lang="en-US" sz="2000" b="1" dirty="0" smtClean="0"/>
              <a:t>Fruit color can be yellow, green, brown, purple, black or striped</a:t>
            </a:r>
          </a:p>
          <a:p>
            <a:pPr marL="285750" indent="-285750">
              <a:buFont typeface="Arial" panose="020B0604020202020204" pitchFamily="34" charset="0"/>
              <a:buChar char="•"/>
            </a:pPr>
            <a:r>
              <a:rPr lang="en-US" sz="2000" b="1" dirty="0" smtClean="0"/>
              <a:t>Size can range from one to 3”</a:t>
            </a:r>
          </a:p>
          <a:p>
            <a:pPr marL="285750" indent="-285750">
              <a:buFont typeface="Arial" panose="020B0604020202020204" pitchFamily="34" charset="0"/>
              <a:buChar char="•"/>
            </a:pPr>
            <a:r>
              <a:rPr lang="en-US" sz="2000" b="1" dirty="0" smtClean="0"/>
              <a:t>Can be pruned to any size or shape</a:t>
            </a:r>
          </a:p>
          <a:p>
            <a:pPr marL="285750" indent="-285750">
              <a:buFont typeface="Arial" panose="020B0604020202020204" pitchFamily="34" charset="0"/>
              <a:buChar char="•"/>
            </a:pPr>
            <a:endParaRPr lang="en-US" b="1" dirty="0" smtClean="0"/>
          </a:p>
        </p:txBody>
      </p:sp>
    </p:spTree>
    <p:extLst>
      <p:ext uri="{BB962C8B-B14F-4D97-AF65-F5344CB8AC3E}">
        <p14:creationId xmlns:p14="http://schemas.microsoft.com/office/powerpoint/2010/main" val="5250883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                                               Milkweed</a:t>
            </a:r>
            <a:br>
              <a:rPr lang="en-US" b="1" dirty="0" smtClean="0"/>
            </a:br>
            <a:r>
              <a:rPr lang="en-US" b="1" dirty="0" smtClean="0"/>
              <a:t>                                             </a:t>
            </a:r>
            <a:r>
              <a:rPr lang="en-US" b="1" i="1" dirty="0" err="1" smtClean="0"/>
              <a:t>Asclepias</a:t>
            </a:r>
            <a:r>
              <a:rPr lang="en-US" b="1" i="1" dirty="0" smtClean="0"/>
              <a:t> </a:t>
            </a:r>
            <a:r>
              <a:rPr lang="en-US" b="1" i="1" dirty="0" err="1" smtClean="0"/>
              <a:t>syriaca</a:t>
            </a:r>
            <a:endParaRPr lang="en-US" b="1"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1100" r="23837"/>
          <a:stretch/>
        </p:blipFill>
        <p:spPr>
          <a:xfrm>
            <a:off x="613116" y="491738"/>
            <a:ext cx="2343840" cy="5675409"/>
          </a:xfrm>
          <a:ln w="76200">
            <a:solidFill>
              <a:srgbClr val="9966FF"/>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272" y="1878164"/>
            <a:ext cx="5303520" cy="3977640"/>
          </a:xfrm>
          <a:prstGeom prst="rect">
            <a:avLst/>
          </a:prstGeom>
          <a:ln w="76200">
            <a:solidFill>
              <a:srgbClr val="9966FF"/>
            </a:solidFill>
          </a:ln>
        </p:spPr>
      </p:pic>
      <p:sp>
        <p:nvSpPr>
          <p:cNvPr id="3" name="TextBox 2"/>
          <p:cNvSpPr txBox="1"/>
          <p:nvPr/>
        </p:nvSpPr>
        <p:spPr>
          <a:xfrm>
            <a:off x="3138122" y="2020324"/>
            <a:ext cx="2832983" cy="369331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Somewhat </a:t>
            </a:r>
            <a:r>
              <a:rPr lang="en-US" b="1" dirty="0" err="1" smtClean="0"/>
              <a:t>stoloniferous</a:t>
            </a:r>
            <a:r>
              <a:rPr lang="en-US" b="1" dirty="0" smtClean="0"/>
              <a:t> </a:t>
            </a:r>
          </a:p>
          <a:p>
            <a:pPr marL="285750" indent="-285750">
              <a:buFont typeface="Arial" panose="020B0604020202020204" pitchFamily="34" charset="0"/>
              <a:buChar char="•"/>
            </a:pPr>
            <a:r>
              <a:rPr lang="en-US" b="1" dirty="0" smtClean="0"/>
              <a:t>Multi-use (food, beauty, fragrance, fiber and potential rubber source</a:t>
            </a:r>
          </a:p>
          <a:p>
            <a:pPr marL="285750" indent="-285750">
              <a:buFont typeface="Arial" panose="020B0604020202020204" pitchFamily="34" charset="0"/>
              <a:buChar char="•"/>
            </a:pPr>
            <a:r>
              <a:rPr lang="en-US" b="1" dirty="0"/>
              <a:t>H</a:t>
            </a:r>
            <a:r>
              <a:rPr lang="en-US" b="1" dirty="0" smtClean="0"/>
              <a:t>ost to monarchs</a:t>
            </a:r>
          </a:p>
          <a:p>
            <a:pPr marL="285750" indent="-285750">
              <a:buFont typeface="Arial" panose="020B0604020202020204" pitchFamily="34" charset="0"/>
              <a:buChar char="•"/>
            </a:pPr>
            <a:r>
              <a:rPr lang="en-US" b="1" dirty="0" smtClean="0"/>
              <a:t>Our favorite cooked green – use two waters – does not cook down to mush</a:t>
            </a:r>
          </a:p>
          <a:p>
            <a:pPr marL="285750" indent="-285750">
              <a:buFont typeface="Arial" panose="020B0604020202020204" pitchFamily="34" charset="0"/>
              <a:buChar char="•"/>
            </a:pPr>
            <a:r>
              <a:rPr lang="en-US" b="1" dirty="0" smtClean="0"/>
              <a:t>The first plant we established when we bought our current farm in 1991</a:t>
            </a:r>
          </a:p>
        </p:txBody>
      </p:sp>
    </p:spTree>
    <p:extLst>
      <p:ext uri="{BB962C8B-B14F-4D97-AF65-F5344CB8AC3E}">
        <p14:creationId xmlns:p14="http://schemas.microsoft.com/office/powerpoint/2010/main" val="941073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Cane Fruit (Berries)</a:t>
            </a:r>
            <a:br>
              <a:rPr lang="en-US" b="1" dirty="0" smtClean="0"/>
            </a:br>
            <a:r>
              <a:rPr lang="en-US" b="1" i="1" dirty="0" err="1" smtClean="0"/>
              <a:t>Rubus</a:t>
            </a:r>
            <a:r>
              <a:rPr lang="en-US" b="1" dirty="0" smtClean="0"/>
              <a:t> sp.</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158" y="475127"/>
            <a:ext cx="2743200" cy="3657601"/>
          </a:xfrm>
          <a:ln w="76200">
            <a:solidFill>
              <a:srgbClr val="C00000"/>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7755" t="24820" r="13168" b="41334"/>
          <a:stretch/>
        </p:blipFill>
        <p:spPr>
          <a:xfrm>
            <a:off x="370447" y="4425615"/>
            <a:ext cx="2743200" cy="2095501"/>
          </a:xfrm>
          <a:prstGeom prst="ellipse">
            <a:avLst/>
          </a:prstGeom>
          <a:ln w="76200">
            <a:solidFill>
              <a:srgbClr val="C0000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706" y="1209835"/>
            <a:ext cx="3931920" cy="2948940"/>
          </a:xfrm>
          <a:prstGeom prst="rect">
            <a:avLst/>
          </a:prstGeom>
          <a:ln w="76200">
            <a:solidFill>
              <a:srgbClr val="C00000"/>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1180" t="18462" r="13898" b="14461"/>
          <a:stretch/>
        </p:blipFill>
        <p:spPr>
          <a:xfrm>
            <a:off x="9660210" y="4543868"/>
            <a:ext cx="2194560" cy="2010143"/>
          </a:xfrm>
          <a:prstGeom prst="ellipse">
            <a:avLst/>
          </a:prstGeom>
          <a:ln w="76200">
            <a:solidFill>
              <a:srgbClr val="C00000"/>
            </a:solidFill>
          </a:ln>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6150" t="22603" r="24327" b="16425"/>
          <a:stretch/>
        </p:blipFill>
        <p:spPr>
          <a:xfrm>
            <a:off x="7276127" y="4521552"/>
            <a:ext cx="2166425" cy="2042348"/>
          </a:xfrm>
          <a:prstGeom prst="ellipse">
            <a:avLst/>
          </a:prstGeom>
          <a:ln w="76200">
            <a:solidFill>
              <a:srgbClr val="C00000"/>
            </a:solidFill>
          </a:ln>
        </p:spPr>
      </p:pic>
      <p:sp>
        <p:nvSpPr>
          <p:cNvPr id="9" name="TextBox 8"/>
          <p:cNvSpPr txBox="1"/>
          <p:nvPr/>
        </p:nvSpPr>
        <p:spPr>
          <a:xfrm>
            <a:off x="4017498" y="1632457"/>
            <a:ext cx="3404382" cy="2462213"/>
          </a:xfrm>
          <a:prstGeom prst="rect">
            <a:avLst/>
          </a:prstGeom>
          <a:noFill/>
        </p:spPr>
        <p:txBody>
          <a:bodyPr wrap="square" rtlCol="0">
            <a:spAutoFit/>
          </a:bodyPr>
          <a:lstStyle/>
          <a:p>
            <a:r>
              <a:rPr lang="en-US" sz="2000" b="1" dirty="0" smtClean="0"/>
              <a:t>Left</a:t>
            </a:r>
            <a:r>
              <a:rPr lang="en-US" b="1" dirty="0" smtClean="0"/>
              <a:t>:  hedge  native black cap raspberries (</a:t>
            </a:r>
            <a:r>
              <a:rPr lang="en-US" b="1" i="1" dirty="0" err="1" smtClean="0"/>
              <a:t>Rubus</a:t>
            </a:r>
            <a:r>
              <a:rPr lang="en-US" b="1" i="1" dirty="0" smtClean="0"/>
              <a:t> </a:t>
            </a:r>
            <a:r>
              <a:rPr lang="en-US" b="1" i="1" dirty="0" err="1" smtClean="0"/>
              <a:t>occidentalis</a:t>
            </a:r>
            <a:r>
              <a:rPr lang="en-US" b="1" i="1" dirty="0" smtClean="0"/>
              <a:t>)</a:t>
            </a:r>
            <a:r>
              <a:rPr lang="en-US" b="1" dirty="0" smtClean="0"/>
              <a:t>, </a:t>
            </a:r>
            <a:r>
              <a:rPr lang="en-US" sz="2000" b="1" dirty="0"/>
              <a:t>B</a:t>
            </a:r>
            <a:r>
              <a:rPr lang="en-US" sz="2000" b="1" dirty="0" smtClean="0"/>
              <a:t>elow </a:t>
            </a:r>
            <a:r>
              <a:rPr lang="en-US" sz="2000" b="1" dirty="0"/>
              <a:t>L</a:t>
            </a:r>
            <a:r>
              <a:rPr lang="en-US" sz="2000" b="1" dirty="0" smtClean="0"/>
              <a:t>eft</a:t>
            </a:r>
            <a:r>
              <a:rPr lang="en-US" b="1" dirty="0" smtClean="0"/>
              <a:t>: fruit ripening.</a:t>
            </a:r>
            <a:endParaRPr lang="en-US" b="1" dirty="0"/>
          </a:p>
          <a:p>
            <a:r>
              <a:rPr lang="en-US" sz="2000" b="1" dirty="0" smtClean="0"/>
              <a:t>Right</a:t>
            </a:r>
            <a:r>
              <a:rPr lang="en-US" b="1" dirty="0" smtClean="0"/>
              <a:t>:  Chinese </a:t>
            </a:r>
            <a:r>
              <a:rPr lang="en-US" b="1" dirty="0" err="1" smtClean="0"/>
              <a:t>wineberries</a:t>
            </a:r>
            <a:r>
              <a:rPr lang="en-US" b="1" dirty="0" smtClean="0"/>
              <a:t> (</a:t>
            </a:r>
            <a:r>
              <a:rPr lang="en-US" b="1" i="1" dirty="0" err="1" smtClean="0"/>
              <a:t>Rubus</a:t>
            </a:r>
            <a:r>
              <a:rPr lang="en-US" b="1" i="1" dirty="0" smtClean="0"/>
              <a:t> </a:t>
            </a:r>
            <a:r>
              <a:rPr lang="en-US" b="1" i="1" dirty="0" err="1" smtClean="0"/>
              <a:t>phoenicolasius</a:t>
            </a:r>
            <a:r>
              <a:rPr lang="en-US" b="1" i="1" dirty="0" smtClean="0"/>
              <a:t>) </a:t>
            </a:r>
            <a:r>
              <a:rPr lang="en-US" b="1" dirty="0" smtClean="0"/>
              <a:t>in flower, </a:t>
            </a:r>
            <a:r>
              <a:rPr lang="en-US" sz="2000" b="1" dirty="0"/>
              <a:t>B</a:t>
            </a:r>
            <a:r>
              <a:rPr lang="en-US" sz="2000" b="1" dirty="0" smtClean="0"/>
              <a:t>elow </a:t>
            </a:r>
            <a:r>
              <a:rPr lang="en-US" sz="2000" b="1" dirty="0"/>
              <a:t>R</a:t>
            </a:r>
            <a:r>
              <a:rPr lang="en-US" sz="2000" b="1" dirty="0" smtClean="0"/>
              <a:t>ight</a:t>
            </a:r>
            <a:r>
              <a:rPr lang="en-US" b="1" dirty="0" smtClean="0"/>
              <a:t>:   fruit ripening.</a:t>
            </a:r>
          </a:p>
          <a:p>
            <a:r>
              <a:rPr lang="en-US" sz="2000" b="1" dirty="0" smtClean="0"/>
              <a:t>Below</a:t>
            </a:r>
            <a:r>
              <a:rPr lang="en-US" b="1" dirty="0" smtClean="0"/>
              <a:t>:  maroon canes provide winter interest.</a:t>
            </a:r>
            <a:endParaRPr lang="en-US" b="1" dirty="0"/>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6780" y="4130639"/>
            <a:ext cx="3474720" cy="2606040"/>
          </a:xfrm>
          <a:prstGeom prst="rect">
            <a:avLst/>
          </a:prstGeom>
          <a:ln w="76200">
            <a:solidFill>
              <a:srgbClr val="C00000"/>
            </a:solidFill>
          </a:ln>
        </p:spPr>
      </p:pic>
    </p:spTree>
    <p:extLst>
      <p:ext uri="{BB962C8B-B14F-4D97-AF65-F5344CB8AC3E}">
        <p14:creationId xmlns:p14="http://schemas.microsoft.com/office/powerpoint/2010/main" val="32238397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96949"/>
            <a:ext cx="10515600" cy="829994"/>
          </a:xfrm>
        </p:spPr>
        <p:txBody>
          <a:bodyPr>
            <a:normAutofit/>
          </a:bodyPr>
          <a:lstStyle/>
          <a:p>
            <a:pPr algn="ctr"/>
            <a:r>
              <a:rPr lang="en-US" sz="4800" b="1" dirty="0" smtClean="0"/>
              <a:t>RESOURCES</a:t>
            </a:r>
            <a:endParaRPr lang="en-US" sz="4800" b="1" dirty="0"/>
          </a:p>
        </p:txBody>
      </p:sp>
      <p:sp>
        <p:nvSpPr>
          <p:cNvPr id="3" name="Content Placeholder 2"/>
          <p:cNvSpPr>
            <a:spLocks noGrp="1"/>
          </p:cNvSpPr>
          <p:nvPr>
            <p:ph idx="1"/>
          </p:nvPr>
        </p:nvSpPr>
        <p:spPr>
          <a:xfrm>
            <a:off x="942535" y="1026943"/>
            <a:ext cx="10411265" cy="5290697"/>
          </a:xfrm>
          <a:noFill/>
        </p:spPr>
        <p:txBody>
          <a:bodyPr>
            <a:normAutofit fontScale="85000" lnSpcReduction="10000"/>
          </a:bodyPr>
          <a:lstStyle/>
          <a:p>
            <a:r>
              <a:rPr lang="en-US" dirty="0" smtClean="0"/>
              <a:t>J.L. Hudson </a:t>
            </a:r>
            <a:r>
              <a:rPr lang="en-US" dirty="0" err="1" smtClean="0"/>
              <a:t>Seedsman</a:t>
            </a:r>
            <a:r>
              <a:rPr lang="en-US" dirty="0" smtClean="0"/>
              <a:t> – </a:t>
            </a:r>
            <a:r>
              <a:rPr lang="en-US" dirty="0" err="1" smtClean="0"/>
              <a:t>ethnobotanical</a:t>
            </a:r>
            <a:r>
              <a:rPr lang="en-US" dirty="0" smtClean="0"/>
              <a:t> seeds, catalog. </a:t>
            </a:r>
            <a:r>
              <a:rPr lang="en-US" sz="2600" dirty="0" smtClean="0"/>
              <a:t>No phone -- </a:t>
            </a:r>
            <a:r>
              <a:rPr lang="en-US" sz="2600" dirty="0"/>
              <a:t>address:  P.O. Box 337, </a:t>
            </a:r>
            <a:r>
              <a:rPr lang="en-US" sz="2600" dirty="0" err="1"/>
              <a:t>LaHonda</a:t>
            </a:r>
            <a:r>
              <a:rPr lang="en-US" sz="2600" dirty="0"/>
              <a:t>, CA </a:t>
            </a:r>
            <a:r>
              <a:rPr lang="en-US" sz="2600" dirty="0" smtClean="0"/>
              <a:t>94020</a:t>
            </a:r>
            <a:r>
              <a:rPr lang="en-US" sz="2600" dirty="0"/>
              <a:t>;</a:t>
            </a:r>
            <a:r>
              <a:rPr lang="en-US" dirty="0" smtClean="0"/>
              <a:t> web site:  </a:t>
            </a:r>
            <a:r>
              <a:rPr lang="en-US" dirty="0" smtClean="0">
                <a:hlinkClick r:id="rId2"/>
              </a:rPr>
              <a:t>www.JLHudsonSeeds.net</a:t>
            </a:r>
            <a:r>
              <a:rPr lang="en-US" dirty="0" smtClean="0"/>
              <a:t> </a:t>
            </a:r>
          </a:p>
          <a:p>
            <a:r>
              <a:rPr lang="en-US" dirty="0" smtClean="0"/>
              <a:t>Forest Farm – offers starter plants in huge diversity of potential candidate species – catalog. </a:t>
            </a:r>
            <a:r>
              <a:rPr lang="en-US" dirty="0"/>
              <a:t>Phone:  </a:t>
            </a:r>
            <a:r>
              <a:rPr lang="en-US" dirty="0" smtClean="0"/>
              <a:t>541-846-7269;  Web site:  </a:t>
            </a:r>
            <a:r>
              <a:rPr lang="en-US" dirty="0" smtClean="0">
                <a:hlinkClick r:id="rId3"/>
              </a:rPr>
              <a:t>www.forestfarm.com</a:t>
            </a:r>
            <a:endParaRPr lang="en-US" dirty="0" smtClean="0"/>
          </a:p>
          <a:p>
            <a:r>
              <a:rPr lang="en-US" dirty="0" err="1" smtClean="0"/>
              <a:t>Tripple</a:t>
            </a:r>
            <a:r>
              <a:rPr lang="en-US" dirty="0" smtClean="0"/>
              <a:t> Brook Farm – ditto but smaller company &amp; located in the East, on line catalog. Phone</a:t>
            </a:r>
            <a:r>
              <a:rPr lang="en-US" dirty="0"/>
              <a:t>:  413-527-4626; web site:  </a:t>
            </a:r>
            <a:r>
              <a:rPr lang="en-US" dirty="0" smtClean="0">
                <a:hlinkClick r:id="rId4"/>
              </a:rPr>
              <a:t>www.tripplebrookfarm.com</a:t>
            </a:r>
            <a:endParaRPr lang="en-US" dirty="0" smtClean="0"/>
          </a:p>
          <a:p>
            <a:r>
              <a:rPr lang="en-US" dirty="0" err="1" smtClean="0"/>
              <a:t>Oikos</a:t>
            </a:r>
            <a:r>
              <a:rPr lang="en-US" dirty="0" smtClean="0"/>
              <a:t> </a:t>
            </a:r>
            <a:r>
              <a:rPr lang="en-US" smtClean="0"/>
              <a:t>Tree Crops </a:t>
            </a:r>
            <a:r>
              <a:rPr lang="en-US" dirty="0" smtClean="0"/>
              <a:t>– diverse seed grown fruits and nuts for people and wildlife, catalog  Phone:  269-624-6233 web site:  </a:t>
            </a:r>
            <a:r>
              <a:rPr lang="en-US" dirty="0" smtClean="0">
                <a:hlinkClick r:id="rId5"/>
              </a:rPr>
              <a:t>www.oikostreecrops.com</a:t>
            </a:r>
            <a:endParaRPr lang="en-US" dirty="0" smtClean="0"/>
          </a:p>
          <a:p>
            <a:r>
              <a:rPr lang="en-US" dirty="0" smtClean="0"/>
              <a:t>North American Fruit Explorers (NAFEX) – quarterly member generated magazine, one three day annual meeting – varied venues.  </a:t>
            </a:r>
            <a:r>
              <a:rPr lang="en-US" dirty="0" smtClean="0">
                <a:hlinkClick r:id="rId6"/>
              </a:rPr>
              <a:t>http://www.nafex.org</a:t>
            </a:r>
            <a:r>
              <a:rPr lang="en-US" dirty="0" smtClean="0"/>
              <a:t> </a:t>
            </a:r>
          </a:p>
          <a:p>
            <a:r>
              <a:rPr lang="en-US" dirty="0" smtClean="0"/>
              <a:t>Northern Nut Growers (NNGA) – newsletter, annual meeting. Web site:  </a:t>
            </a:r>
            <a:r>
              <a:rPr lang="en-US" dirty="0" smtClean="0">
                <a:hlinkClick r:id="rId7"/>
              </a:rPr>
              <a:t>www.nutgrowing.org</a:t>
            </a:r>
            <a:r>
              <a:rPr lang="en-US" dirty="0" smtClean="0"/>
              <a:t> </a:t>
            </a:r>
          </a:p>
          <a:p>
            <a:r>
              <a:rPr lang="en-US" dirty="0" smtClean="0"/>
              <a:t>Southern Fruit Fellowship (SFF) – a regional, independent spinoff from NAFEX – newsletter, lots of field trips, annual meeting.  Web site:  </a:t>
            </a:r>
            <a:r>
              <a:rPr lang="en-US" dirty="0" smtClean="0">
                <a:hlinkClick r:id="rId8"/>
              </a:rPr>
              <a:t>www.southernfruitfellowship.com</a:t>
            </a:r>
            <a:r>
              <a:rPr lang="en-US" dirty="0" smtClean="0"/>
              <a:t> </a:t>
            </a:r>
          </a:p>
          <a:p>
            <a:endParaRPr lang="en-US" dirty="0"/>
          </a:p>
        </p:txBody>
      </p:sp>
    </p:spTree>
    <p:extLst>
      <p:ext uri="{BB962C8B-B14F-4D97-AF65-F5344CB8AC3E}">
        <p14:creationId xmlns:p14="http://schemas.microsoft.com/office/powerpoint/2010/main" val="40079002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alpha val="93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0165" y="267286"/>
            <a:ext cx="11310425" cy="1533379"/>
          </a:xfrm>
        </p:spPr>
        <p:txBody>
          <a:bodyPr>
            <a:normAutofit fontScale="90000"/>
          </a:bodyPr>
          <a:lstStyle/>
          <a:p>
            <a:pPr algn="ctr"/>
            <a:r>
              <a:rPr lang="en-US" b="1" dirty="0" smtClean="0">
                <a:latin typeface="Times New Roman" panose="02020603050405020304" pitchFamily="18" charset="0"/>
                <a:cs typeface="Times New Roman" panose="02020603050405020304" pitchFamily="18" charset="0"/>
              </a:rPr>
              <a:t>Hardy Passion Fruit</a:t>
            </a:r>
            <a:br>
              <a:rPr lang="en-US" b="1" dirty="0" smtClean="0">
                <a:latin typeface="Times New Roman" panose="02020603050405020304" pitchFamily="18" charset="0"/>
                <a:cs typeface="Times New Roman" panose="02020603050405020304" pitchFamily="18" charset="0"/>
              </a:rPr>
            </a:br>
            <a:r>
              <a:rPr lang="en-US" b="1" i="1" dirty="0" err="1" smtClean="0">
                <a:latin typeface="Times New Roman" panose="02020603050405020304" pitchFamily="18" charset="0"/>
                <a:cs typeface="Times New Roman" panose="02020603050405020304" pitchFamily="18" charset="0"/>
              </a:rPr>
              <a:t>Passiflora</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incarnata</a:t>
            </a:r>
            <a:r>
              <a:rPr lang="en-US" b="1" i="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aka Maypops, Vine Apricot</a:t>
            </a:r>
            <a:br>
              <a:rPr lang="en-US" b="1" dirty="0" smtClean="0">
                <a:latin typeface="Times New Roman" panose="02020603050405020304" pitchFamily="18" charset="0"/>
                <a:cs typeface="Times New Roman" panose="02020603050405020304" pitchFamily="18" charset="0"/>
              </a:rPr>
            </a:br>
            <a:r>
              <a:rPr lang="en-US" sz="3600" b="1" dirty="0" smtClean="0">
                <a:latin typeface="Times New Roman" panose="02020603050405020304" pitchFamily="18" charset="0"/>
                <a:cs typeface="Times New Roman" panose="02020603050405020304" pitchFamily="18" charset="0"/>
              </a:rPr>
              <a:t>Tennessee State Wild Flower</a:t>
            </a:r>
            <a:endParaRPr lang="en-US" sz="3600" b="1" i="1" dirty="0">
              <a:latin typeface="Times New Roman" panose="02020603050405020304" pitchFamily="18" charset="0"/>
              <a:cs typeface="Times New Roman" panose="02020603050405020304" pitchFamily="18" charset="0"/>
            </a:endParaRPr>
          </a:p>
        </p:txBody>
      </p:sp>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l="280" t="1530" r="-280" b="5221"/>
          <a:stretch/>
        </p:blipFill>
        <p:spPr>
          <a:xfrm>
            <a:off x="647113" y="2152358"/>
            <a:ext cx="5029199" cy="3517266"/>
          </a:xfrm>
          <a:ln w="76200">
            <a:solidFill>
              <a:srgbClr val="CC99FF"/>
            </a:solidFill>
          </a:ln>
        </p:spPr>
      </p:pic>
      <p:pic>
        <p:nvPicPr>
          <p:cNvPr id="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4603" r="5867" b="14542"/>
          <a:stretch/>
        </p:blipFill>
        <p:spPr>
          <a:xfrm>
            <a:off x="6682151" y="2068698"/>
            <a:ext cx="4572000" cy="3684586"/>
          </a:xfrm>
          <a:prstGeom prst="rect">
            <a:avLst/>
          </a:prstGeom>
          <a:ln w="76200">
            <a:solidFill>
              <a:srgbClr val="CC99FF"/>
            </a:solidFill>
          </a:ln>
        </p:spPr>
      </p:pic>
      <p:sp>
        <p:nvSpPr>
          <p:cNvPr id="3" name="TextBox 2"/>
          <p:cNvSpPr txBox="1"/>
          <p:nvPr/>
        </p:nvSpPr>
        <p:spPr>
          <a:xfrm>
            <a:off x="858130" y="6021317"/>
            <a:ext cx="10241277" cy="369332"/>
          </a:xfrm>
          <a:prstGeom prst="rect">
            <a:avLst/>
          </a:prstGeom>
          <a:noFill/>
        </p:spPr>
        <p:txBody>
          <a:bodyPr wrap="square" rtlCol="0">
            <a:spAutoFit/>
          </a:bodyPr>
          <a:lstStyle/>
          <a:p>
            <a:r>
              <a:rPr lang="en-US" b="1" dirty="0" smtClean="0"/>
              <a:t>Herbaceous perennial vine – somewhat </a:t>
            </a:r>
            <a:r>
              <a:rPr lang="en-US" b="1" dirty="0" err="1" smtClean="0"/>
              <a:t>stoloniferous</a:t>
            </a:r>
            <a:r>
              <a:rPr lang="en-US" b="1" dirty="0" smtClean="0"/>
              <a:t> – highly ornamental – fragrant -- medicinal -- edible</a:t>
            </a:r>
            <a:endParaRPr lang="en-US" b="1" dirty="0"/>
          </a:p>
        </p:txBody>
      </p:sp>
    </p:spTree>
    <p:extLst>
      <p:ext uri="{BB962C8B-B14F-4D97-AF65-F5344CB8AC3E}">
        <p14:creationId xmlns:p14="http://schemas.microsoft.com/office/powerpoint/2010/main" val="1389967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67797" y="547565"/>
            <a:ext cx="6766560" cy="5074920"/>
          </a:xfrm>
          <a:prstGeom prst="rect">
            <a:avLst/>
          </a:prstGeom>
          <a:ln w="76200">
            <a:solidFill>
              <a:schemeClr val="accent6">
                <a:lumMod val="75000"/>
              </a:schemeClr>
            </a:solidFill>
          </a:ln>
        </p:spPr>
      </p:pic>
      <p:sp>
        <p:nvSpPr>
          <p:cNvPr id="2" name="TextBox 1"/>
          <p:cNvSpPr txBox="1"/>
          <p:nvPr/>
        </p:nvSpPr>
        <p:spPr>
          <a:xfrm>
            <a:off x="2238655" y="5880295"/>
            <a:ext cx="7224843" cy="646331"/>
          </a:xfrm>
          <a:prstGeom prst="rect">
            <a:avLst/>
          </a:prstGeom>
          <a:noFill/>
        </p:spPr>
        <p:txBody>
          <a:bodyPr wrap="square" rtlCol="0">
            <a:spAutoFit/>
          </a:bodyPr>
          <a:lstStyle/>
          <a:p>
            <a:pPr algn="ctr"/>
            <a:r>
              <a:rPr lang="en-US" b="1" dirty="0" smtClean="0"/>
              <a:t>Vine, self-trellising (by tendrils) on garden fence with abundant fruit ripening late summer</a:t>
            </a:r>
            <a:endParaRPr lang="en-US" b="1" dirty="0"/>
          </a:p>
        </p:txBody>
      </p:sp>
    </p:spTree>
    <p:extLst>
      <p:ext uri="{BB962C8B-B14F-4D97-AF65-F5344CB8AC3E}">
        <p14:creationId xmlns:p14="http://schemas.microsoft.com/office/powerpoint/2010/main" val="11272942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08855"/>
            <a:ext cx="10515600" cy="1325563"/>
          </a:xfrm>
        </p:spPr>
        <p:txBody>
          <a:bodyPr/>
          <a:lstStyle/>
          <a:p>
            <a:pPr algn="ctr"/>
            <a:r>
              <a:rPr lang="en-US" b="1" dirty="0" smtClean="0"/>
              <a:t>Air Potatoes</a:t>
            </a:r>
            <a:br>
              <a:rPr lang="en-US" b="1" dirty="0" smtClean="0"/>
            </a:br>
            <a:r>
              <a:rPr lang="en-US" b="1" i="1" dirty="0" err="1" smtClean="0"/>
              <a:t>Dioscorea</a:t>
            </a:r>
            <a:r>
              <a:rPr lang="en-US" b="1" i="1" dirty="0" smtClean="0"/>
              <a:t> </a:t>
            </a:r>
            <a:r>
              <a:rPr lang="en-US" b="1" i="1" dirty="0" err="1" smtClean="0"/>
              <a:t>batatas</a:t>
            </a:r>
            <a:endParaRPr lang="en-US" b="1" i="1"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216" t="72" r="5466" b="1"/>
          <a:stretch/>
        </p:blipFill>
        <p:spPr>
          <a:xfrm>
            <a:off x="6096000" y="1786590"/>
            <a:ext cx="4543864" cy="4348163"/>
          </a:xfrm>
          <a:prstGeom prst="donut">
            <a:avLst>
              <a:gd name="adj" fmla="val 50000"/>
            </a:avLst>
          </a:prstGeom>
        </p:spPr>
      </p:pic>
      <p:sp>
        <p:nvSpPr>
          <p:cNvPr id="3" name="TextBox 2"/>
          <p:cNvSpPr txBox="1"/>
          <p:nvPr/>
        </p:nvSpPr>
        <p:spPr>
          <a:xfrm>
            <a:off x="1589650" y="1913957"/>
            <a:ext cx="3671668" cy="4093428"/>
          </a:xfrm>
          <a:prstGeom prst="rect">
            <a:avLst/>
          </a:prstGeom>
          <a:noFill/>
        </p:spPr>
        <p:txBody>
          <a:bodyPr wrap="square" rtlCol="0">
            <a:spAutoFit/>
          </a:bodyPr>
          <a:lstStyle/>
          <a:p>
            <a:pPr marL="342900" indent="-342900" algn="just">
              <a:buFont typeface="Arial" panose="020B0604020202020204" pitchFamily="34" charset="0"/>
              <a:buChar char="•"/>
            </a:pPr>
            <a:r>
              <a:rPr lang="en-US" sz="2000" b="1" dirty="0" smtClean="0"/>
              <a:t>Hardy, perennial yam </a:t>
            </a:r>
          </a:p>
          <a:p>
            <a:pPr marL="342900" indent="-342900" algn="just">
              <a:buFont typeface="Arial" panose="020B0604020202020204" pitchFamily="34" charset="0"/>
              <a:buChar char="•"/>
            </a:pPr>
            <a:r>
              <a:rPr lang="en-US" sz="2000" b="1" dirty="0"/>
              <a:t>L</a:t>
            </a:r>
            <a:r>
              <a:rPr lang="en-US" sz="2000" b="1" dirty="0" smtClean="0"/>
              <a:t>arge underground tuber can be left for several years</a:t>
            </a:r>
          </a:p>
          <a:p>
            <a:pPr marL="342900" indent="-342900" algn="just">
              <a:buFont typeface="Arial" panose="020B0604020202020204" pitchFamily="34" charset="0"/>
              <a:buChar char="•"/>
            </a:pPr>
            <a:r>
              <a:rPr lang="en-US" sz="2000" b="1" dirty="0"/>
              <a:t>S</a:t>
            </a:r>
            <a:r>
              <a:rPr lang="en-US" sz="2000" b="1" dirty="0" smtClean="0"/>
              <a:t>mall aerial tubers produced annually at leaf axils on vine which dies back but only after leaves take on brilliant yellow color before falling.  </a:t>
            </a:r>
          </a:p>
          <a:p>
            <a:pPr marL="342900" indent="-342900" algn="just">
              <a:buFont typeface="Arial" panose="020B0604020202020204" pitchFamily="34" charset="0"/>
              <a:buChar char="•"/>
            </a:pPr>
            <a:r>
              <a:rPr lang="en-US" sz="2000" b="1" dirty="0" smtClean="0"/>
              <a:t>Harvest is easiest by placing a sheet on the ground and shaking the vines.  </a:t>
            </a:r>
          </a:p>
          <a:p>
            <a:pPr marL="342900" indent="-342900" algn="just">
              <a:buFont typeface="Arial" panose="020B0604020202020204" pitchFamily="34" charset="0"/>
              <a:buChar char="•"/>
            </a:pPr>
            <a:r>
              <a:rPr lang="en-US" sz="2000" b="1" dirty="0" smtClean="0"/>
              <a:t>Can be eaten raw or cooked – keeps well. </a:t>
            </a:r>
            <a:endParaRPr lang="en-US" sz="2000" b="1"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63539" t="78684" r="18198"/>
          <a:stretch/>
        </p:blipFill>
        <p:spPr>
          <a:xfrm>
            <a:off x="9385284" y="380204"/>
            <a:ext cx="2089262" cy="1828800"/>
          </a:xfrm>
          <a:prstGeom prst="diamond">
            <a:avLst/>
          </a:prstGeom>
          <a:ln w="76200">
            <a:solidFill>
              <a:schemeClr val="accent6">
                <a:lumMod val="75000"/>
              </a:schemeClr>
            </a:solidFill>
          </a:ln>
        </p:spPr>
      </p:pic>
    </p:spTree>
    <p:extLst>
      <p:ext uri="{BB962C8B-B14F-4D97-AF65-F5344CB8AC3E}">
        <p14:creationId xmlns:p14="http://schemas.microsoft.com/office/powerpoint/2010/main" val="28675386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63775"/>
          </a:xfrm>
        </p:spPr>
        <p:txBody>
          <a:bodyPr>
            <a:normAutofit/>
          </a:bodyPr>
          <a:lstStyle/>
          <a:p>
            <a:pPr algn="ctr"/>
            <a:r>
              <a:rPr lang="en-US" b="1" dirty="0" smtClean="0">
                <a:latin typeface="Times New Roman" panose="02020603050405020304" pitchFamily="18" charset="0"/>
                <a:cs typeface="Times New Roman" panose="02020603050405020304" pitchFamily="18" charset="0"/>
              </a:rPr>
              <a:t>Chestnuts</a:t>
            </a:r>
            <a:br>
              <a:rPr lang="en-US" b="1" dirty="0" smtClean="0">
                <a:latin typeface="Times New Roman" panose="02020603050405020304" pitchFamily="18" charset="0"/>
                <a:cs typeface="Times New Roman" panose="02020603050405020304" pitchFamily="18" charset="0"/>
              </a:rPr>
            </a:br>
            <a:r>
              <a:rPr lang="en-US" b="1" i="1" dirty="0" err="1" smtClean="0">
                <a:latin typeface="Times New Roman" panose="02020603050405020304" pitchFamily="18" charset="0"/>
                <a:cs typeface="Times New Roman" panose="02020603050405020304" pitchFamily="18" charset="0"/>
              </a:rPr>
              <a:t>Castanea</a:t>
            </a:r>
            <a:r>
              <a:rPr lang="en-US" b="1" i="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species &amp; hybrids</a:t>
            </a:r>
            <a:br>
              <a:rPr lang="en-US"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known and used in Europe as tree potatoes</a:t>
            </a:r>
            <a:endParaRPr lang="en-US" sz="3200" b="1" dirty="0">
              <a:latin typeface="Times New Roman" panose="02020603050405020304" pitchFamily="18" charset="0"/>
              <a:cs typeface="Times New Roman" panose="02020603050405020304" pitchFamily="18" charset="0"/>
            </a:endParaRPr>
          </a:p>
        </p:txBody>
      </p:sp>
      <p:sp useBgFill="1">
        <p:nvSpPr>
          <p:cNvPr id="3" name="Content Placeholder 2"/>
          <p:cNvSpPr>
            <a:spLocks noGrp="1"/>
          </p:cNvSpPr>
          <p:nvPr>
            <p:ph idx="1"/>
          </p:nvPr>
        </p:nvSpPr>
        <p:spPr>
          <a:xfrm>
            <a:off x="838200" y="2489982"/>
            <a:ext cx="10515600" cy="3910818"/>
          </a:xfrm>
        </p:spPr>
        <p:txBody>
          <a:bodyPr>
            <a:normAutofit fontScale="92500" lnSpcReduction="10000"/>
          </a:bodyPr>
          <a:lstStyle/>
          <a:p>
            <a:r>
              <a:rPr lang="en-US" b="1" dirty="0" smtClean="0"/>
              <a:t>Not a true hard-shelled nut </a:t>
            </a:r>
          </a:p>
          <a:p>
            <a:r>
              <a:rPr lang="en-US" b="1" dirty="0" smtClean="0"/>
              <a:t>In the same family as oaks and beech nut trees</a:t>
            </a:r>
          </a:p>
          <a:p>
            <a:r>
              <a:rPr lang="en-US" b="1" dirty="0" smtClean="0"/>
              <a:t>Not a timber type tree like the American Chestnut, which is now pretty much gone, but makes a nut (fruit) of equal or better quality</a:t>
            </a:r>
          </a:p>
          <a:p>
            <a:r>
              <a:rPr lang="en-US" b="1" dirty="0" smtClean="0"/>
              <a:t>Tree size similar to a full-sized apple tree</a:t>
            </a:r>
          </a:p>
          <a:p>
            <a:r>
              <a:rPr lang="en-US" b="1" dirty="0" smtClean="0"/>
              <a:t>Freezes well</a:t>
            </a:r>
          </a:p>
          <a:p>
            <a:r>
              <a:rPr lang="en-US" b="1" dirty="0" smtClean="0"/>
              <a:t>Can be used as a vegetable or roasted as a treat as in the song</a:t>
            </a:r>
          </a:p>
          <a:p>
            <a:r>
              <a:rPr lang="en-US" b="1" dirty="0" smtClean="0"/>
              <a:t>Need two or more different clones for pollination </a:t>
            </a:r>
          </a:p>
          <a:p>
            <a:r>
              <a:rPr lang="en-US" b="1" dirty="0" smtClean="0"/>
              <a:t>Annual bearing</a:t>
            </a:r>
            <a:endParaRPr lang="en-US" b="1" dirty="0"/>
          </a:p>
        </p:txBody>
      </p:sp>
    </p:spTree>
    <p:extLst>
      <p:ext uri="{BB962C8B-B14F-4D97-AF65-F5344CB8AC3E}">
        <p14:creationId xmlns:p14="http://schemas.microsoft.com/office/powerpoint/2010/main" val="38161642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err="1" smtClean="0">
                <a:latin typeface="Times New Roman" panose="02020603050405020304" pitchFamily="18" charset="0"/>
                <a:cs typeface="Times New Roman" panose="02020603050405020304" pitchFamily="18" charset="0"/>
              </a:rPr>
              <a:t>Muscadine</a:t>
            </a:r>
            <a:r>
              <a:rPr lang="en-US" b="1" dirty="0" smtClean="0">
                <a:latin typeface="Times New Roman" panose="02020603050405020304" pitchFamily="18" charset="0"/>
                <a:cs typeface="Times New Roman" panose="02020603050405020304" pitchFamily="18" charset="0"/>
              </a:rPr>
              <a:t> Grape</a:t>
            </a:r>
            <a:br>
              <a:rPr lang="en-US" b="1" dirty="0" smtClean="0">
                <a:latin typeface="Times New Roman" panose="02020603050405020304" pitchFamily="18" charset="0"/>
                <a:cs typeface="Times New Roman" panose="02020603050405020304" pitchFamily="18" charset="0"/>
              </a:rPr>
            </a:br>
            <a:r>
              <a:rPr lang="en-US" b="1" i="1" dirty="0" err="1" smtClean="0">
                <a:latin typeface="Times New Roman" panose="02020603050405020304" pitchFamily="18" charset="0"/>
                <a:cs typeface="Times New Roman" panose="02020603050405020304" pitchFamily="18" charset="0"/>
              </a:rPr>
              <a:t>Vitis</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rotundifolia</a:t>
            </a:r>
            <a:r>
              <a:rPr lang="en-US" b="1" dirty="0" smtClean="0"/>
              <a:t/>
            </a:r>
            <a:br>
              <a:rPr lang="en-US" b="1" dirty="0" smtClean="0"/>
            </a:br>
            <a:endParaRPr lang="en-US" b="1" dirty="0"/>
          </a:p>
        </p:txBody>
      </p:sp>
      <p:sp>
        <p:nvSpPr>
          <p:cNvPr id="3" name="Content Placeholder 2"/>
          <p:cNvSpPr>
            <a:spLocks noGrp="1"/>
          </p:cNvSpPr>
          <p:nvPr>
            <p:ph idx="1"/>
          </p:nvPr>
        </p:nvSpPr>
        <p:spPr>
          <a:xfrm>
            <a:off x="838200" y="1797489"/>
            <a:ext cx="10515600" cy="4351338"/>
          </a:xfrm>
          <a:solidFill>
            <a:schemeClr val="accent6">
              <a:lumMod val="40000"/>
              <a:lumOff val="60000"/>
            </a:schemeClr>
          </a:solidFill>
        </p:spPr>
        <p:txBody>
          <a:bodyPr/>
          <a:lstStyle/>
          <a:p>
            <a:r>
              <a:rPr lang="en-US" b="1" dirty="0" smtClean="0">
                <a:latin typeface="Times New Roman" panose="02020603050405020304" pitchFamily="18" charset="0"/>
                <a:cs typeface="Times New Roman" panose="02020603050405020304" pitchFamily="18" charset="0"/>
              </a:rPr>
              <a:t>Native to the Southeast</a:t>
            </a:r>
          </a:p>
          <a:p>
            <a:r>
              <a:rPr lang="en-US" b="1" dirty="0" smtClean="0">
                <a:latin typeface="Times New Roman" panose="02020603050405020304" pitchFamily="18" charset="0"/>
                <a:cs typeface="Times New Roman" panose="02020603050405020304" pitchFamily="18" charset="0"/>
              </a:rPr>
              <a:t>Immune to Pierce’s disease (a problem for wine grapes and some table grapes which can be grafted on </a:t>
            </a:r>
            <a:r>
              <a:rPr lang="en-US" b="1" dirty="0" err="1" smtClean="0">
                <a:latin typeface="Times New Roman" panose="02020603050405020304" pitchFamily="18" charset="0"/>
                <a:cs typeface="Times New Roman" panose="02020603050405020304" pitchFamily="18" charset="0"/>
              </a:rPr>
              <a:t>Muscadine</a:t>
            </a:r>
            <a:r>
              <a:rPr lang="en-US" b="1" dirty="0" smtClean="0">
                <a:latin typeface="Times New Roman" panose="02020603050405020304" pitchFamily="18" charset="0"/>
                <a:cs typeface="Times New Roman" panose="02020603050405020304" pitchFamily="18" charset="0"/>
              </a:rPr>
              <a:t>)</a:t>
            </a:r>
          </a:p>
          <a:p>
            <a:r>
              <a:rPr lang="en-US" b="1" dirty="0" smtClean="0">
                <a:latin typeface="Times New Roman" panose="02020603050405020304" pitchFamily="18" charset="0"/>
                <a:cs typeface="Times New Roman" panose="02020603050405020304" pitchFamily="18" charset="0"/>
              </a:rPr>
              <a:t>Heavy bearing once established</a:t>
            </a:r>
          </a:p>
          <a:p>
            <a:r>
              <a:rPr lang="en-US" b="1" dirty="0" smtClean="0">
                <a:latin typeface="Times New Roman" panose="02020603050405020304" pitchFamily="18" charset="0"/>
                <a:cs typeface="Times New Roman" panose="02020603050405020304" pitchFamily="18" charset="0"/>
              </a:rPr>
              <a:t>Many named cultivars available – purples &amp; blacks highest in health promoting/protecting qualities</a:t>
            </a:r>
          </a:p>
          <a:p>
            <a:r>
              <a:rPr lang="en-US" b="1" dirty="0" smtClean="0">
                <a:latin typeface="Times New Roman" panose="02020603050405020304" pitchFamily="18" charset="0"/>
                <a:cs typeface="Times New Roman" panose="02020603050405020304" pitchFamily="18" charset="0"/>
              </a:rPr>
              <a:t>Ripening season September through October</a:t>
            </a:r>
          </a:p>
          <a:p>
            <a:r>
              <a:rPr lang="en-US" b="1" dirty="0" smtClean="0">
                <a:latin typeface="Times New Roman" panose="02020603050405020304" pitchFamily="18" charset="0"/>
                <a:cs typeface="Times New Roman" panose="02020603050405020304" pitchFamily="18" charset="0"/>
              </a:rPr>
              <a:t>Good fresh or cooked, makes excellent wine and the fresh juice freezes well</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29687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Flowering Quince</a:t>
            </a:r>
            <a:br>
              <a:rPr lang="en-US" b="1" dirty="0" smtClean="0"/>
            </a:br>
            <a:r>
              <a:rPr lang="en-US" b="1" i="1" dirty="0" err="1" smtClean="0"/>
              <a:t>Chaenomeles</a:t>
            </a:r>
            <a:r>
              <a:rPr lang="en-US" b="1" i="1" dirty="0" smtClean="0"/>
              <a:t> </a:t>
            </a:r>
            <a:r>
              <a:rPr lang="en-US" b="1" dirty="0" smtClean="0"/>
              <a:t>species</a:t>
            </a:r>
            <a:endParaRPr lang="en-US" b="1"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32449" y="1761902"/>
            <a:ext cx="4480560" cy="3360420"/>
          </a:xfrm>
          <a:ln w="76200">
            <a:solidFill>
              <a:schemeClr val="accent2">
                <a:lumMod val="75000"/>
              </a:schemeClr>
            </a:solid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7266" y="1761902"/>
            <a:ext cx="4511040" cy="3383280"/>
          </a:xfrm>
          <a:prstGeom prst="rect">
            <a:avLst/>
          </a:prstGeom>
          <a:ln w="76200">
            <a:solidFill>
              <a:srgbClr val="C00000"/>
            </a:solidFill>
          </a:ln>
        </p:spPr>
      </p:pic>
      <p:sp>
        <p:nvSpPr>
          <p:cNvPr id="8" name="TextBox 7"/>
          <p:cNvSpPr txBox="1"/>
          <p:nvPr/>
        </p:nvSpPr>
        <p:spPr>
          <a:xfrm>
            <a:off x="1132449" y="5294648"/>
            <a:ext cx="4445391" cy="369332"/>
          </a:xfrm>
          <a:prstGeom prst="rect">
            <a:avLst/>
          </a:prstGeom>
          <a:noFill/>
        </p:spPr>
        <p:txBody>
          <a:bodyPr wrap="square" rtlCol="0">
            <a:spAutoFit/>
          </a:bodyPr>
          <a:lstStyle/>
          <a:p>
            <a:pPr algn="ctr"/>
            <a:r>
              <a:rPr lang="en-US" b="1" i="1" dirty="0" smtClean="0"/>
              <a:t>‘Cameo’  Flowering Quince </a:t>
            </a:r>
            <a:endParaRPr lang="en-US" b="1" i="1" dirty="0"/>
          </a:p>
        </p:txBody>
      </p:sp>
      <p:sp>
        <p:nvSpPr>
          <p:cNvPr id="9" name="TextBox 8"/>
          <p:cNvSpPr txBox="1"/>
          <p:nvPr/>
        </p:nvSpPr>
        <p:spPr>
          <a:xfrm flipH="1">
            <a:off x="7173351" y="5310422"/>
            <a:ext cx="3616567" cy="369332"/>
          </a:xfrm>
          <a:prstGeom prst="rect">
            <a:avLst/>
          </a:prstGeom>
          <a:noFill/>
        </p:spPr>
        <p:txBody>
          <a:bodyPr wrap="square" rtlCol="0">
            <a:spAutoFit/>
          </a:bodyPr>
          <a:lstStyle/>
          <a:p>
            <a:r>
              <a:rPr lang="en-US" b="1" dirty="0" smtClean="0">
                <a:cs typeface="Times New Roman" panose="02020603050405020304" pitchFamily="18" charset="0"/>
              </a:rPr>
              <a:t>‘Dragon’s Blood’ Flowering Quince</a:t>
            </a:r>
            <a:endParaRPr lang="en-US" b="1" dirty="0">
              <a:cs typeface="Times New Roman" panose="02020603050405020304" pitchFamily="18" charset="0"/>
            </a:endParaRPr>
          </a:p>
        </p:txBody>
      </p:sp>
      <p:sp>
        <p:nvSpPr>
          <p:cNvPr id="3" name="TextBox 2"/>
          <p:cNvSpPr txBox="1"/>
          <p:nvPr/>
        </p:nvSpPr>
        <p:spPr>
          <a:xfrm>
            <a:off x="970671" y="5679754"/>
            <a:ext cx="10269415" cy="923330"/>
          </a:xfrm>
          <a:prstGeom prst="rect">
            <a:avLst/>
          </a:prstGeom>
          <a:noFill/>
        </p:spPr>
        <p:txBody>
          <a:bodyPr wrap="square" rtlCol="0">
            <a:spAutoFit/>
          </a:bodyPr>
          <a:lstStyle/>
          <a:p>
            <a:pPr algn="just"/>
            <a:r>
              <a:rPr lang="en-US" b="1" dirty="0" smtClean="0"/>
              <a:t>Suckering, woody shrub – early to very early flowering, fruit (cooking) 2-4” diameter -- three or four species in the genus but mostly hybrids (30 or so named cultivars currently available ranging in size &lt;18” to nearly 10’ if unpruned) are used as they readily cross so seedlings can offer surprises</a:t>
            </a:r>
            <a:endParaRPr lang="en-US" b="1" dirty="0"/>
          </a:p>
        </p:txBody>
      </p:sp>
    </p:spTree>
    <p:extLst>
      <p:ext uri="{BB962C8B-B14F-4D97-AF65-F5344CB8AC3E}">
        <p14:creationId xmlns:p14="http://schemas.microsoft.com/office/powerpoint/2010/main" val="26231372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err="1" smtClean="0"/>
              <a:t>Chaenomeles</a:t>
            </a:r>
            <a:r>
              <a:rPr lang="en-US" b="1" i="1" dirty="0" smtClean="0"/>
              <a:t>– ‘</a:t>
            </a:r>
            <a:r>
              <a:rPr lang="en-US" b="1" dirty="0" err="1" smtClean="0"/>
              <a:t>Toyonishiki</a:t>
            </a:r>
            <a:r>
              <a:rPr lang="en-US" b="1" i="1" dirty="0" smtClean="0"/>
              <a:t>’</a:t>
            </a:r>
            <a:endParaRPr lang="en-US" b="1" i="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160" y="1547374"/>
            <a:ext cx="5577840" cy="4183380"/>
          </a:xfrm>
          <a:prstGeom prst="rect">
            <a:avLst/>
          </a:prstGeom>
          <a:ln w="76200">
            <a:solidFill>
              <a:srgbClr val="FF9999"/>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5617" y="1718824"/>
            <a:ext cx="5120640" cy="3840480"/>
          </a:xfrm>
          <a:prstGeom prst="rect">
            <a:avLst/>
          </a:prstGeom>
          <a:ln w="76200">
            <a:solidFill>
              <a:srgbClr val="FF9999"/>
            </a:solidFill>
          </a:ln>
        </p:spPr>
      </p:pic>
      <p:sp>
        <p:nvSpPr>
          <p:cNvPr id="3" name="TextBox 2"/>
          <p:cNvSpPr txBox="1"/>
          <p:nvPr/>
        </p:nvSpPr>
        <p:spPr>
          <a:xfrm>
            <a:off x="838200" y="5950634"/>
            <a:ext cx="10515600" cy="646331"/>
          </a:xfrm>
          <a:prstGeom prst="rect">
            <a:avLst/>
          </a:prstGeom>
          <a:noFill/>
        </p:spPr>
        <p:txBody>
          <a:bodyPr wrap="square" rtlCol="0">
            <a:spAutoFit/>
          </a:bodyPr>
          <a:lstStyle/>
          <a:p>
            <a:r>
              <a:rPr lang="en-US" b="1" dirty="0" smtClean="0"/>
              <a:t>Left:  mature shrub after 10 years – about 8’ tall and 10’ across (unpruned)  </a:t>
            </a:r>
          </a:p>
          <a:p>
            <a:r>
              <a:rPr lang="en-US" b="1" dirty="0" smtClean="0"/>
              <a:t>Right:  Close up showing flower detail</a:t>
            </a:r>
            <a:endParaRPr lang="en-US" b="1" dirty="0"/>
          </a:p>
        </p:txBody>
      </p:sp>
    </p:spTree>
    <p:extLst>
      <p:ext uri="{BB962C8B-B14F-4D97-AF65-F5344CB8AC3E}">
        <p14:creationId xmlns:p14="http://schemas.microsoft.com/office/powerpoint/2010/main" val="1324307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1415</Words>
  <Application>Microsoft Office PowerPoint</Application>
  <PresentationFormat>Widescreen</PresentationFormat>
  <Paragraphs>100</Paragraphs>
  <Slides>26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Finding &amp; Siting Perennial Food Producing Plants Suitable for Middle Tennessee</vt:lpstr>
      <vt:lpstr>PowerPoint Presentation</vt:lpstr>
      <vt:lpstr>Hardy Passion Fruit Passiflora incarnata aka Maypops, Vine Apricot Tennessee State Wild Flower</vt:lpstr>
      <vt:lpstr>PowerPoint Presentation</vt:lpstr>
      <vt:lpstr>Air Potatoes Dioscorea batatas</vt:lpstr>
      <vt:lpstr>Chestnuts Castanea species &amp; hybrids known and used in Europe as tree potatoes</vt:lpstr>
      <vt:lpstr>Muscadine Grape Vitis rotundifolia </vt:lpstr>
      <vt:lpstr>Flowering Quince Chaenomeles species</vt:lpstr>
      <vt:lpstr>Chaenomeles– ‘Toyonishiki’</vt:lpstr>
      <vt:lpstr>Tree Quince Pseudocydonia sinensis</vt:lpstr>
      <vt:lpstr>PowerPoint Presentation</vt:lpstr>
      <vt:lpstr>            Hardy Cactus       Opuntia englemanii</vt:lpstr>
      <vt:lpstr>Bamboo </vt:lpstr>
      <vt:lpstr>                                 Hardy Citrus                                Poncirus trifoliata ‘Flying Dragon’ </vt:lpstr>
      <vt:lpstr>PowerPoint Presentation</vt:lpstr>
      <vt:lpstr>                               Egyptian Onions                                Allium cepa                                            aka walking onions, tree onions</vt:lpstr>
      <vt:lpstr>                      Jimaca (Jamaican Sorrel, Roselle) Hibiscus sabdariffa</vt:lpstr>
      <vt:lpstr>          Rue    Ruta graveolens     aka Herb of Grace</vt:lpstr>
      <vt:lpstr>Cornelian Cherry Cornus mas</vt:lpstr>
      <vt:lpstr> Goumi         Eleagnus multiflora</vt:lpstr>
      <vt:lpstr>Blueberries Vaccinium ashei aka Rabbit Eye Blueberry</vt:lpstr>
      <vt:lpstr>             Pomegranate           Punica granatum</vt:lpstr>
      <vt:lpstr>Figs Ficus carica</vt:lpstr>
      <vt:lpstr>                                               Milkweed                                              Asclepias syriaca</vt:lpstr>
      <vt:lpstr>Cane Fruit (Berries) Rubus sp.</vt:lpstr>
      <vt:lpstr>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dc:title>
  <dc:creator>Susanne</dc:creator>
  <cp:lastModifiedBy>Susanne</cp:lastModifiedBy>
  <cp:revision>59</cp:revision>
  <dcterms:created xsi:type="dcterms:W3CDTF">2013-12-02T15:03:22Z</dcterms:created>
  <dcterms:modified xsi:type="dcterms:W3CDTF">2013-12-06T15:21:54Z</dcterms:modified>
</cp:coreProperties>
</file>