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9" r:id="rId3"/>
    <p:sldId id="257" r:id="rId4"/>
    <p:sldId id="258" r:id="rId5"/>
    <p:sldId id="295" r:id="rId6"/>
    <p:sldId id="259" r:id="rId7"/>
    <p:sldId id="260" r:id="rId8"/>
    <p:sldId id="261" r:id="rId9"/>
    <p:sldId id="262" r:id="rId10"/>
    <p:sldId id="263" r:id="rId11"/>
    <p:sldId id="264" r:id="rId12"/>
    <p:sldId id="265" r:id="rId13"/>
    <p:sldId id="267" r:id="rId14"/>
    <p:sldId id="266" r:id="rId15"/>
    <p:sldId id="268"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2" r:id="rId29"/>
    <p:sldId id="283" r:id="rId30"/>
    <p:sldId id="284" r:id="rId31"/>
    <p:sldId id="293" r:id="rId32"/>
    <p:sldId id="285" r:id="rId33"/>
    <p:sldId id="286" r:id="rId34"/>
    <p:sldId id="287" r:id="rId35"/>
    <p:sldId id="288" r:id="rId36"/>
    <p:sldId id="290" r:id="rId37"/>
    <p:sldId id="291" r:id="rId38"/>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9933"/>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5CAAABD8-AB6A-4491-9F60-41291AC572A0}" type="datetimeFigureOut">
              <a:rPr lang="en-US" smtClean="0"/>
              <a:t>12/2/2014</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A61D8864-A8FA-4222-B75E-3F1060078CD3}" type="slidenum">
              <a:rPr lang="en-US" smtClean="0"/>
              <a:t>‹#›</a:t>
            </a:fld>
            <a:endParaRPr lang="en-US"/>
          </a:p>
        </p:txBody>
      </p:sp>
    </p:spTree>
    <p:extLst>
      <p:ext uri="{BB962C8B-B14F-4D97-AF65-F5344CB8AC3E}">
        <p14:creationId xmlns:p14="http://schemas.microsoft.com/office/powerpoint/2010/main" val="2395111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D8864-A8FA-4222-B75E-3F1060078CD3}" type="slidenum">
              <a:rPr lang="en-US" smtClean="0"/>
              <a:t>10</a:t>
            </a:fld>
            <a:endParaRPr lang="en-US"/>
          </a:p>
        </p:txBody>
      </p:sp>
    </p:spTree>
    <p:extLst>
      <p:ext uri="{BB962C8B-B14F-4D97-AF65-F5344CB8AC3E}">
        <p14:creationId xmlns:p14="http://schemas.microsoft.com/office/powerpoint/2010/main" val="159008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D8864-A8FA-4222-B75E-3F1060078CD3}" type="slidenum">
              <a:rPr lang="en-US" smtClean="0"/>
              <a:t>12</a:t>
            </a:fld>
            <a:endParaRPr lang="en-US"/>
          </a:p>
        </p:txBody>
      </p:sp>
    </p:spTree>
    <p:extLst>
      <p:ext uri="{BB962C8B-B14F-4D97-AF65-F5344CB8AC3E}">
        <p14:creationId xmlns:p14="http://schemas.microsoft.com/office/powerpoint/2010/main" val="344305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D8864-A8FA-4222-B75E-3F1060078CD3}" type="slidenum">
              <a:rPr lang="en-US" smtClean="0"/>
              <a:t>34</a:t>
            </a:fld>
            <a:endParaRPr lang="en-US"/>
          </a:p>
        </p:txBody>
      </p:sp>
    </p:spTree>
    <p:extLst>
      <p:ext uri="{BB962C8B-B14F-4D97-AF65-F5344CB8AC3E}">
        <p14:creationId xmlns:p14="http://schemas.microsoft.com/office/powerpoint/2010/main" val="304749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BF3A1A-FCFF-41DF-88B7-A1756175BA85}"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90149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F3A1A-FCFF-41DF-88B7-A1756175BA85}"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246844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F3A1A-FCFF-41DF-88B7-A1756175BA85}"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85191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F3A1A-FCFF-41DF-88B7-A1756175BA85}"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3046004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BF3A1A-FCFF-41DF-88B7-A1756175BA85}"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2284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BF3A1A-FCFF-41DF-88B7-A1756175BA85}"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412077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F3A1A-FCFF-41DF-88B7-A1756175BA85}"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28772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BF3A1A-FCFF-41DF-88B7-A1756175BA85}"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3724077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F3A1A-FCFF-41DF-88B7-A1756175BA85}"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5387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F3A1A-FCFF-41DF-88B7-A1756175BA85}"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363893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F3A1A-FCFF-41DF-88B7-A1756175BA85}"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06BFB-405B-4FB1-B74A-6AADD375D174}" type="slidenum">
              <a:rPr lang="en-US" smtClean="0"/>
              <a:t>‹#›</a:t>
            </a:fld>
            <a:endParaRPr lang="en-US"/>
          </a:p>
        </p:txBody>
      </p:sp>
    </p:spTree>
    <p:extLst>
      <p:ext uri="{BB962C8B-B14F-4D97-AF65-F5344CB8AC3E}">
        <p14:creationId xmlns:p14="http://schemas.microsoft.com/office/powerpoint/2010/main" val="3118822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F3A1A-FCFF-41DF-88B7-A1756175BA85}" type="datetimeFigureOut">
              <a:rPr lang="en-US" smtClean="0"/>
              <a:t>12/2/2014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06BFB-405B-4FB1-B74A-6AADD375D174}" type="slidenum">
              <a:rPr lang="en-US" smtClean="0"/>
              <a:t>‹#›</a:t>
            </a:fld>
            <a:endParaRPr lang="en-US"/>
          </a:p>
        </p:txBody>
      </p:sp>
    </p:spTree>
    <p:extLst>
      <p:ext uri="{BB962C8B-B14F-4D97-AF65-F5344CB8AC3E}">
        <p14:creationId xmlns:p14="http://schemas.microsoft.com/office/powerpoint/2010/main" val="2013709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earthadvocatesresearchfarm.com/"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
                <a:lumOff val="95000"/>
              </a:schemeClr>
            </a:gs>
            <a:gs pos="52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353787" y="5510151"/>
            <a:ext cx="9144000" cy="1199407"/>
          </a:xfrm>
        </p:spPr>
        <p:txBody>
          <a:bodyPr>
            <a:normAutofit fontScale="25000" lnSpcReduction="20000"/>
          </a:bodyPr>
          <a:lstStyle/>
          <a:p>
            <a:endParaRPr lang="en-US" dirty="0" smtClean="0"/>
          </a:p>
          <a:p>
            <a:endParaRPr lang="en-US" dirty="0"/>
          </a:p>
          <a:p>
            <a:pPr marL="0" indent="0">
              <a:buNone/>
            </a:pPr>
            <a:endParaRPr lang="en-US" dirty="0"/>
          </a:p>
          <a:p>
            <a:pPr marL="457200" lvl="1" indent="0" algn="ctr">
              <a:buNone/>
            </a:pPr>
            <a:r>
              <a:rPr lang="en-US" sz="6400" b="1" dirty="0" smtClean="0"/>
              <a:t>By </a:t>
            </a:r>
            <a:r>
              <a:rPr lang="en-US" sz="6400" b="1" dirty="0"/>
              <a:t>Adam &amp; Sue Turtle of Earth Advocates Research Farm near </a:t>
            </a:r>
            <a:r>
              <a:rPr lang="en-US" sz="6400" b="1" dirty="0" smtClean="0"/>
              <a:t>Summertown, Tennessee</a:t>
            </a:r>
          </a:p>
          <a:p>
            <a:pPr marL="457200" lvl="1" indent="0" algn="ctr">
              <a:buNone/>
            </a:pPr>
            <a:r>
              <a:rPr lang="en-US" sz="6400" b="1" dirty="0" smtClean="0"/>
              <a:t>Prepared for 2014 Nashville Local Food Summit, Vanderbilt University</a:t>
            </a:r>
            <a:r>
              <a:rPr lang="en-US" sz="6400" b="1" dirty="0"/>
              <a:t/>
            </a:r>
            <a:br>
              <a:rPr lang="en-US" sz="6400" b="1" dirty="0"/>
            </a:br>
            <a:endParaRPr lang="en-US" sz="6400" b="1" dirty="0"/>
          </a:p>
        </p:txBody>
      </p:sp>
      <p:sp>
        <p:nvSpPr>
          <p:cNvPr id="2" name="Title 1"/>
          <p:cNvSpPr>
            <a:spLocks noGrp="1"/>
          </p:cNvSpPr>
          <p:nvPr>
            <p:ph type="ctrTitle" idx="4294967295"/>
          </p:nvPr>
        </p:nvSpPr>
        <p:spPr>
          <a:xfrm>
            <a:off x="0" y="238125"/>
            <a:ext cx="11102975" cy="2457450"/>
          </a:xfrm>
        </p:spPr>
        <p:txBody>
          <a:bodyPr>
            <a:normAutofit fontScale="90000"/>
          </a:bodyPr>
          <a:lstStyle/>
          <a:p>
            <a:pPr algn="ctr"/>
            <a:r>
              <a:rPr lang="en-US" sz="6000" b="1" dirty="0"/>
              <a:t>Evolving Year-round Home Food Production and Self Reliance</a:t>
            </a:r>
            <a:br>
              <a:rPr lang="en-US" sz="6000" b="1" dirty="0"/>
            </a:br>
            <a:r>
              <a:rPr lang="en-US" b="1" dirty="0"/>
              <a:t> </a:t>
            </a:r>
            <a:r>
              <a:rPr lang="en-US" dirty="0"/>
              <a:t/>
            </a:r>
            <a:br>
              <a:rPr lang="en-US" dirty="0"/>
            </a:b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6554" t="25302" r="25996" b="22302"/>
          <a:stretch/>
        </p:blipFill>
        <p:spPr>
          <a:xfrm>
            <a:off x="3921528" y="1669077"/>
            <a:ext cx="4008518" cy="4206240"/>
          </a:xfrm>
          <a:prstGeom prst="rect">
            <a:avLst/>
          </a:prstGeom>
          <a:solidFill>
            <a:schemeClr val="accent5">
              <a:lumMod val="20000"/>
              <a:lumOff val="80000"/>
            </a:schemeClr>
          </a:solidFill>
          <a:ln w="76200">
            <a:solidFill>
              <a:schemeClr val="accent5">
                <a:lumMod val="75000"/>
              </a:schemeClr>
            </a:solidFill>
          </a:ln>
        </p:spPr>
      </p:pic>
    </p:spTree>
    <p:extLst>
      <p:ext uri="{BB962C8B-B14F-4D97-AF65-F5344CB8AC3E}">
        <p14:creationId xmlns:p14="http://schemas.microsoft.com/office/powerpoint/2010/main" val="28110747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191" y="508065"/>
            <a:ext cx="2985655" cy="5852160"/>
          </a:xfrm>
        </p:spPr>
        <p:txBody>
          <a:bodyPr>
            <a:noAutofit/>
          </a:bodyPr>
          <a:lstStyle/>
          <a:p>
            <a:r>
              <a:rPr lang="en-US" sz="2600" b="1" dirty="0" smtClean="0"/>
              <a:t>We keep current and three previous years of garden diaries on the kitchen counter.  Each day’s </a:t>
            </a:r>
            <a:r>
              <a:rPr lang="en-US" sz="2600" b="1" dirty="0" err="1" smtClean="0"/>
              <a:t>doin’s</a:t>
            </a:r>
            <a:r>
              <a:rPr lang="en-US" sz="2600" b="1" dirty="0" smtClean="0"/>
              <a:t> are entered and on Sunday night when I turn the pages, I look back over previous years as a memory jog and to compare timing.  Rain/snow totals and any notable temperature events are also entered.</a:t>
            </a:r>
            <a:endParaRPr lang="en-US" sz="2600" b="1"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09416" y="508064"/>
            <a:ext cx="7802880" cy="5852160"/>
          </a:xfrm>
          <a:ln w="76200">
            <a:solidFill>
              <a:schemeClr val="accent6">
                <a:lumMod val="75000"/>
              </a:schemeClr>
            </a:solidFill>
          </a:ln>
        </p:spPr>
      </p:pic>
    </p:spTree>
    <p:extLst>
      <p:ext uri="{BB962C8B-B14F-4D97-AF65-F5344CB8AC3E}">
        <p14:creationId xmlns:p14="http://schemas.microsoft.com/office/powerpoint/2010/main" val="2139321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23"/>
          <a:stretch/>
        </p:blipFill>
        <p:spPr>
          <a:xfrm>
            <a:off x="161032" y="1415858"/>
            <a:ext cx="11869935" cy="5212080"/>
          </a:xfrm>
          <a:prstGeom prst="rect">
            <a:avLst/>
          </a:prstGeom>
          <a:ln w="76200">
            <a:solidFill>
              <a:schemeClr val="accent6">
                <a:lumMod val="75000"/>
              </a:schemeClr>
            </a:solidFill>
          </a:ln>
        </p:spPr>
      </p:pic>
      <p:sp>
        <p:nvSpPr>
          <p:cNvPr id="2" name="Title 1"/>
          <p:cNvSpPr>
            <a:spLocks noGrp="1"/>
          </p:cNvSpPr>
          <p:nvPr>
            <p:ph type="title"/>
          </p:nvPr>
        </p:nvSpPr>
        <p:spPr>
          <a:xfrm>
            <a:off x="161033" y="365125"/>
            <a:ext cx="11869934" cy="941161"/>
          </a:xfrm>
        </p:spPr>
        <p:txBody>
          <a:bodyPr>
            <a:noAutofit/>
          </a:bodyPr>
          <a:lstStyle/>
          <a:p>
            <a:pPr algn="ctr"/>
            <a:r>
              <a:rPr lang="en-US" sz="3200" b="1" dirty="0" smtClean="0"/>
              <a:t>Our 3’ x 5’ banner shows who we are, what we do and </a:t>
            </a:r>
            <a:br>
              <a:rPr lang="en-US" sz="3200" b="1" dirty="0" smtClean="0"/>
            </a:br>
            <a:r>
              <a:rPr lang="en-US" sz="3200" b="1" u="sng" dirty="0" smtClean="0"/>
              <a:t>some</a:t>
            </a:r>
            <a:r>
              <a:rPr lang="en-US" sz="3200" b="1" dirty="0" smtClean="0"/>
              <a:t> of the plants we grow.</a:t>
            </a:r>
            <a:endParaRPr lang="en-US" sz="3200" b="1" dirty="0"/>
          </a:p>
        </p:txBody>
      </p:sp>
    </p:spTree>
    <p:extLst>
      <p:ext uri="{BB962C8B-B14F-4D97-AF65-F5344CB8AC3E}">
        <p14:creationId xmlns:p14="http://schemas.microsoft.com/office/powerpoint/2010/main" val="1747640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24" y="1585432"/>
            <a:ext cx="3291840" cy="4389120"/>
          </a:xfrm>
          <a:prstGeom prst="rect">
            <a:avLst/>
          </a:prstGeom>
          <a:ln w="76200">
            <a:solidFill>
              <a:schemeClr val="accent6">
                <a:lumMod val="75000"/>
              </a:schemeClr>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1585432"/>
            <a:ext cx="4267200" cy="3200400"/>
          </a:xfrm>
          <a:prstGeom prst="rect">
            <a:avLst/>
          </a:prstGeom>
          <a:ln w="76200">
            <a:solidFill>
              <a:schemeClr val="accent6">
                <a:lumMod val="75000"/>
              </a:schemeClr>
            </a:solidFill>
          </a:ln>
        </p:spPr>
      </p:pic>
      <p:sp>
        <p:nvSpPr>
          <p:cNvPr id="6" name="Title 5"/>
          <p:cNvSpPr>
            <a:spLocks noGrp="1"/>
          </p:cNvSpPr>
          <p:nvPr>
            <p:ph type="title"/>
          </p:nvPr>
        </p:nvSpPr>
        <p:spPr/>
        <p:txBody>
          <a:bodyPr/>
          <a:lstStyle/>
          <a:p>
            <a:pPr algn="ctr"/>
            <a:r>
              <a:rPr lang="en-US" b="1" dirty="0" smtClean="0"/>
              <a:t>Pomegranates – </a:t>
            </a:r>
            <a:r>
              <a:rPr lang="en-US" b="1" i="1" dirty="0" err="1" smtClean="0"/>
              <a:t>Punica</a:t>
            </a:r>
            <a:r>
              <a:rPr lang="en-US" b="1" i="1" dirty="0" smtClean="0"/>
              <a:t> </a:t>
            </a:r>
            <a:r>
              <a:rPr lang="en-US" b="1" i="1" dirty="0" err="1" smtClean="0"/>
              <a:t>granatum</a:t>
            </a:r>
            <a:endParaRPr lang="en-US" b="1" i="1" dirty="0"/>
          </a:p>
        </p:txBody>
      </p:sp>
      <p:sp>
        <p:nvSpPr>
          <p:cNvPr id="7" name="Content Placeholder 6"/>
          <p:cNvSpPr>
            <a:spLocks noGrp="1"/>
          </p:cNvSpPr>
          <p:nvPr>
            <p:ph idx="1"/>
          </p:nvPr>
        </p:nvSpPr>
        <p:spPr>
          <a:xfrm>
            <a:off x="3962400" y="1473693"/>
            <a:ext cx="2962656" cy="5128987"/>
          </a:xfrm>
        </p:spPr>
        <p:txBody>
          <a:bodyPr>
            <a:normAutofit/>
          </a:bodyPr>
          <a:lstStyle/>
          <a:p>
            <a:pPr marL="0" indent="0">
              <a:buNone/>
            </a:pPr>
            <a:r>
              <a:rPr lang="en-US" sz="2200" b="1" dirty="0" smtClean="0"/>
              <a:t>While only rated hardy to +10°F., with careful siting in a microclimate they are currently possible in middle Tennessee – with global warming who knows.  We’ve been fooling with them for a little over 5 years and currently have about 30 named cultivars under trials as well as over 100 seedlings.  We’ll let you know how it turns out.</a:t>
            </a:r>
            <a:endParaRPr lang="en-US" sz="2200" b="1" dirty="0"/>
          </a:p>
        </p:txBody>
      </p:sp>
      <p:sp>
        <p:nvSpPr>
          <p:cNvPr id="3" name="TextBox 2"/>
          <p:cNvSpPr txBox="1"/>
          <p:nvPr/>
        </p:nvSpPr>
        <p:spPr>
          <a:xfrm>
            <a:off x="6925057" y="4963886"/>
            <a:ext cx="4985894" cy="1323439"/>
          </a:xfrm>
          <a:prstGeom prst="rect">
            <a:avLst/>
          </a:prstGeom>
          <a:noFill/>
        </p:spPr>
        <p:txBody>
          <a:bodyPr wrap="square" rtlCol="0">
            <a:spAutoFit/>
          </a:bodyPr>
          <a:lstStyle/>
          <a:p>
            <a:r>
              <a:rPr lang="en-US" sz="2000" b="1" dirty="0" smtClean="0"/>
              <a:t>We will continue our trials hoping eventually we’ll come up on a cultivar better able to handle our conditions.  So far, they are still somewhat experimental, but fun.</a:t>
            </a:r>
            <a:endParaRPr lang="en-US" sz="2000" b="1" dirty="0"/>
          </a:p>
        </p:txBody>
      </p:sp>
    </p:spTree>
    <p:extLst>
      <p:ext uri="{BB962C8B-B14F-4D97-AF65-F5344CB8AC3E}">
        <p14:creationId xmlns:p14="http://schemas.microsoft.com/office/powerpoint/2010/main" val="3673634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75937"/>
            <a:ext cx="3657600" cy="4876800"/>
          </a:xfrm>
          <a:prstGeom prst="rect">
            <a:avLst/>
          </a:prstGeom>
          <a:ln w="76200">
            <a:solidFill>
              <a:schemeClr val="accent6">
                <a:lumMod val="75000"/>
              </a:schemeClr>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180" t="5616" b="13065"/>
          <a:stretch/>
        </p:blipFill>
        <p:spPr>
          <a:xfrm>
            <a:off x="7604044" y="1674057"/>
            <a:ext cx="3587760" cy="4480560"/>
          </a:xfrm>
          <a:prstGeom prst="rect">
            <a:avLst/>
          </a:prstGeom>
          <a:ln w="76200">
            <a:solidFill>
              <a:schemeClr val="accent6">
                <a:lumMod val="75000"/>
              </a:schemeClr>
            </a:solidFill>
          </a:ln>
        </p:spPr>
      </p:pic>
      <p:sp>
        <p:nvSpPr>
          <p:cNvPr id="8" name="Title 7"/>
          <p:cNvSpPr>
            <a:spLocks noGrp="1"/>
          </p:cNvSpPr>
          <p:nvPr>
            <p:ph type="title"/>
          </p:nvPr>
        </p:nvSpPr>
        <p:spPr/>
        <p:txBody>
          <a:bodyPr/>
          <a:lstStyle/>
          <a:p>
            <a:pPr algn="ctr"/>
            <a:r>
              <a:rPr lang="en-US" b="1" dirty="0" smtClean="0"/>
              <a:t>Cornelian Cherries – </a:t>
            </a:r>
            <a:r>
              <a:rPr lang="en-US" b="1" dirty="0" err="1" smtClean="0"/>
              <a:t>Cornus</a:t>
            </a:r>
            <a:r>
              <a:rPr lang="en-US" b="1" dirty="0" smtClean="0"/>
              <a:t> mas</a:t>
            </a:r>
            <a:endParaRPr lang="en-US" b="1" dirty="0"/>
          </a:p>
        </p:txBody>
      </p:sp>
      <p:sp>
        <p:nvSpPr>
          <p:cNvPr id="9" name="Content Placeholder 8"/>
          <p:cNvSpPr>
            <a:spLocks noGrp="1"/>
          </p:cNvSpPr>
          <p:nvPr>
            <p:ph idx="1"/>
          </p:nvPr>
        </p:nvSpPr>
        <p:spPr>
          <a:xfrm>
            <a:off x="4797631" y="1674058"/>
            <a:ext cx="2573165" cy="4678680"/>
          </a:xfrm>
        </p:spPr>
        <p:txBody>
          <a:bodyPr>
            <a:normAutofit fontScale="92500"/>
          </a:bodyPr>
          <a:lstStyle/>
          <a:p>
            <a:pPr marL="0" indent="0">
              <a:buNone/>
            </a:pPr>
            <a:r>
              <a:rPr lang="en-US" dirty="0" smtClean="0"/>
              <a:t>A </a:t>
            </a:r>
            <a:r>
              <a:rPr lang="en-US" u="sng" dirty="0" smtClean="0"/>
              <a:t>very</a:t>
            </a:r>
            <a:r>
              <a:rPr lang="en-US" dirty="0" smtClean="0"/>
              <a:t> edible-fruited dogwood that flowers in March/April.  Healthy fruit ripens mid-summer, no pests.  Important crop in Eastern Europe.  Likes hot and dry locations.</a:t>
            </a:r>
            <a:endParaRPr lang="en-US" dirty="0"/>
          </a:p>
        </p:txBody>
      </p:sp>
    </p:spTree>
    <p:extLst>
      <p:ext uri="{BB962C8B-B14F-4D97-AF65-F5344CB8AC3E}">
        <p14:creationId xmlns:p14="http://schemas.microsoft.com/office/powerpoint/2010/main" val="1085978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86" y="353250"/>
            <a:ext cx="5852160" cy="4389120"/>
          </a:xfrm>
          <a:prstGeom prst="rect">
            <a:avLst/>
          </a:prstGeom>
          <a:ln w="76200">
            <a:solidFill>
              <a:schemeClr val="accent6">
                <a:lumMod val="75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667" y="2654095"/>
            <a:ext cx="4998720" cy="3749040"/>
          </a:xfrm>
          <a:prstGeom prst="rect">
            <a:avLst/>
          </a:prstGeom>
          <a:ln w="76200">
            <a:solidFill>
              <a:schemeClr val="accent6">
                <a:lumMod val="75000"/>
              </a:schemeClr>
            </a:solidFill>
          </a:ln>
        </p:spPr>
      </p:pic>
      <p:sp>
        <p:nvSpPr>
          <p:cNvPr id="6" name="Title 5"/>
          <p:cNvSpPr>
            <a:spLocks noGrp="1"/>
          </p:cNvSpPr>
          <p:nvPr>
            <p:ph type="title"/>
          </p:nvPr>
        </p:nvSpPr>
        <p:spPr>
          <a:xfrm>
            <a:off x="6723667" y="733260"/>
            <a:ext cx="4998720" cy="1724932"/>
          </a:xfrm>
        </p:spPr>
        <p:txBody>
          <a:bodyPr>
            <a:noAutofit/>
          </a:bodyPr>
          <a:lstStyle/>
          <a:p>
            <a:pPr algn="ctr"/>
            <a:r>
              <a:rPr lang="en-US" sz="4800" b="1" i="1" dirty="0" err="1" smtClean="0"/>
              <a:t>Opuntia</a:t>
            </a:r>
            <a:r>
              <a:rPr lang="en-US" sz="4800" b="1" i="1" dirty="0" smtClean="0"/>
              <a:t> </a:t>
            </a:r>
            <a:r>
              <a:rPr lang="en-US" sz="4800" b="1" i="1" dirty="0" err="1" smtClean="0"/>
              <a:t>englemanii</a:t>
            </a:r>
            <a:r>
              <a:rPr lang="en-US" sz="4800" b="1" i="1" dirty="0" smtClean="0"/>
              <a:t/>
            </a:r>
            <a:br>
              <a:rPr lang="en-US" sz="4800" b="1" i="1" dirty="0" smtClean="0"/>
            </a:br>
            <a:r>
              <a:rPr lang="en-US" sz="3200" b="1" dirty="0" smtClean="0"/>
              <a:t>aka Prickly Pear cactus</a:t>
            </a:r>
            <a:endParaRPr lang="en-US" sz="3200" b="1" dirty="0"/>
          </a:p>
        </p:txBody>
      </p:sp>
      <p:sp>
        <p:nvSpPr>
          <p:cNvPr id="7" name="Content Placeholder 6"/>
          <p:cNvSpPr>
            <a:spLocks noGrp="1"/>
          </p:cNvSpPr>
          <p:nvPr>
            <p:ph idx="1"/>
          </p:nvPr>
        </p:nvSpPr>
        <p:spPr>
          <a:xfrm>
            <a:off x="195282" y="4952011"/>
            <a:ext cx="6276769" cy="1591294"/>
          </a:xfrm>
        </p:spPr>
        <p:txBody>
          <a:bodyPr>
            <a:normAutofit lnSpcReduction="10000"/>
          </a:bodyPr>
          <a:lstStyle/>
          <a:p>
            <a:pPr marL="0" indent="0">
              <a:buNone/>
            </a:pPr>
            <a:r>
              <a:rPr lang="en-US" sz="2000" b="1" dirty="0" smtClean="0"/>
              <a:t>Both </a:t>
            </a:r>
            <a:r>
              <a:rPr lang="en-US" sz="2000" b="1" dirty="0"/>
              <a:t>pads (</a:t>
            </a:r>
            <a:r>
              <a:rPr lang="en-US" sz="2000" b="1" dirty="0" err="1"/>
              <a:t>nopales</a:t>
            </a:r>
            <a:r>
              <a:rPr lang="en-US" sz="2000" b="1" dirty="0"/>
              <a:t>) and fruit (tunas) are very healthy and have the most efficient water to calories conversion of any edible plant.   They didn’t like our two nights at -8°F. last winter but they came through and are recovering well.  Main requirement is </a:t>
            </a:r>
            <a:r>
              <a:rPr lang="en-US" sz="2000" b="1" u="sng" dirty="0"/>
              <a:t>very</a:t>
            </a:r>
            <a:r>
              <a:rPr lang="en-US" sz="2000" b="1" dirty="0"/>
              <a:t> good drainage</a:t>
            </a:r>
            <a:r>
              <a:rPr lang="en-US" sz="2000" b="1" dirty="0" smtClean="0"/>
              <a:t>.  We are experimenting with 20+ species of </a:t>
            </a:r>
            <a:r>
              <a:rPr lang="en-US" sz="2000" b="1" dirty="0" err="1" smtClean="0"/>
              <a:t>Opuntias</a:t>
            </a:r>
            <a:r>
              <a:rPr lang="en-US" sz="2000" b="1" dirty="0" smtClean="0"/>
              <a:t>.</a:t>
            </a:r>
            <a:endParaRPr lang="en-US" sz="2000" dirty="0"/>
          </a:p>
        </p:txBody>
      </p:sp>
    </p:spTree>
    <p:extLst>
      <p:ext uri="{BB962C8B-B14F-4D97-AF65-F5344CB8AC3E}">
        <p14:creationId xmlns:p14="http://schemas.microsoft.com/office/powerpoint/2010/main" val="48307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6498" y="1580426"/>
            <a:ext cx="2801201" cy="1325563"/>
          </a:xfrm>
        </p:spPr>
        <p:txBody>
          <a:bodyPr/>
          <a:lstStyle/>
          <a:p>
            <a:pPr algn="ctr"/>
            <a:r>
              <a:rPr lang="en-US" b="1" dirty="0" smtClean="0"/>
              <a:t>Ginger</a:t>
            </a:r>
            <a:r>
              <a:rPr lang="en-US" dirty="0" smtClean="0"/>
              <a:t> </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57" r="4348" b="8742"/>
          <a:stretch/>
        </p:blipFill>
        <p:spPr>
          <a:xfrm>
            <a:off x="7391969" y="3622387"/>
            <a:ext cx="4110091" cy="3017520"/>
          </a:xfrm>
          <a:prstGeom prst="rect">
            <a:avLst/>
          </a:prstGeom>
          <a:ln w="76200">
            <a:solidFill>
              <a:schemeClr val="accent6">
                <a:lumMod val="75000"/>
              </a:schemeClr>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59"/>
          <a:stretch/>
        </p:blipFill>
        <p:spPr>
          <a:xfrm>
            <a:off x="285007" y="460128"/>
            <a:ext cx="4181491" cy="3566160"/>
          </a:xfrm>
          <a:prstGeom prst="rect">
            <a:avLst/>
          </a:prstGeom>
          <a:ln w="76200">
            <a:solidFill>
              <a:schemeClr val="accent6">
                <a:lumMod val="75000"/>
              </a:schemeClr>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969" y="275091"/>
            <a:ext cx="4114800" cy="3086100"/>
          </a:xfrm>
          <a:prstGeom prst="rect">
            <a:avLst/>
          </a:prstGeom>
          <a:ln w="76200">
            <a:solidFill>
              <a:schemeClr val="accent6">
                <a:lumMod val="75000"/>
              </a:schemeClr>
            </a:solidFill>
          </a:ln>
        </p:spPr>
      </p:pic>
      <p:sp>
        <p:nvSpPr>
          <p:cNvPr id="5" name="Content Placeholder 4"/>
          <p:cNvSpPr>
            <a:spLocks noGrp="1"/>
          </p:cNvSpPr>
          <p:nvPr>
            <p:ph idx="1"/>
          </p:nvPr>
        </p:nvSpPr>
        <p:spPr>
          <a:xfrm>
            <a:off x="139131" y="4405745"/>
            <a:ext cx="7128568" cy="2248274"/>
          </a:xfrm>
        </p:spPr>
        <p:txBody>
          <a:bodyPr/>
          <a:lstStyle/>
          <a:p>
            <a:r>
              <a:rPr lang="en-US" b="1" i="1" dirty="0" err="1" smtClean="0"/>
              <a:t>Zingaber</a:t>
            </a:r>
            <a:r>
              <a:rPr lang="en-US" b="1" i="1" dirty="0" smtClean="0"/>
              <a:t> </a:t>
            </a:r>
            <a:r>
              <a:rPr lang="en-US" b="1" i="1" dirty="0" err="1" smtClean="0"/>
              <a:t>officionale</a:t>
            </a:r>
            <a:r>
              <a:rPr lang="en-US" b="1" i="1" dirty="0" smtClean="0"/>
              <a:t> – </a:t>
            </a:r>
            <a:r>
              <a:rPr lang="en-US" b="1" dirty="0" smtClean="0"/>
              <a:t>A long season tropical.  Challenging but possible to grow here.  When offered at the Franklin Farmer’s </a:t>
            </a:r>
            <a:r>
              <a:rPr lang="en-US" b="1" dirty="0" smtClean="0"/>
              <a:t>Market as fresh baby ginger, </a:t>
            </a:r>
            <a:r>
              <a:rPr lang="en-US" b="1" dirty="0" smtClean="0"/>
              <a:t>we sold out in a matter of hours.</a:t>
            </a:r>
            <a:endParaRPr lang="en-US" b="1" dirty="0"/>
          </a:p>
        </p:txBody>
      </p:sp>
    </p:spTree>
    <p:extLst>
      <p:ext uri="{BB962C8B-B14F-4D97-AF65-F5344CB8AC3E}">
        <p14:creationId xmlns:p14="http://schemas.microsoft.com/office/powerpoint/2010/main" val="1977626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8" y="2503040"/>
            <a:ext cx="4049485" cy="1325563"/>
          </a:xfrm>
        </p:spPr>
        <p:txBody>
          <a:bodyPr>
            <a:normAutofit fontScale="90000"/>
          </a:bodyPr>
          <a:lstStyle/>
          <a:p>
            <a:pPr algn="ctr"/>
            <a:r>
              <a:rPr lang="en-US" b="1" dirty="0" err="1" smtClean="0"/>
              <a:t>Goumi</a:t>
            </a:r>
            <a:r>
              <a:rPr lang="en-US" b="1" dirty="0"/>
              <a:t/>
            </a:r>
            <a:br>
              <a:rPr lang="en-US" b="1" dirty="0"/>
            </a:br>
            <a:r>
              <a:rPr lang="en-US" b="1" i="1" dirty="0" err="1" smtClean="0"/>
              <a:t>Eleagnus</a:t>
            </a:r>
            <a:r>
              <a:rPr lang="en-US" b="1" i="1" dirty="0" smtClean="0"/>
              <a:t> </a:t>
            </a:r>
            <a:r>
              <a:rPr lang="en-US" b="1" i="1" dirty="0" err="1" smtClean="0"/>
              <a:t>multiflora</a:t>
            </a:r>
            <a:endParaRPr lang="en-US" b="1" i="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354" y="365125"/>
            <a:ext cx="4206240" cy="3154680"/>
          </a:xfrm>
          <a:prstGeom prst="hexagon">
            <a:avLst/>
          </a:prstGeom>
          <a:ln w="76200">
            <a:solidFill>
              <a:schemeClr val="accent6">
                <a:lumMod val="75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606" y="365125"/>
            <a:ext cx="4511040" cy="3378846"/>
          </a:xfrm>
          <a:prstGeom prst="hexagon">
            <a:avLst/>
          </a:prstGeom>
          <a:ln w="76200">
            <a:solidFill>
              <a:schemeClr val="accent6">
                <a:lumMod val="75000"/>
              </a:schemeClr>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411" t="24410" r="6821" b="20411"/>
          <a:stretch/>
        </p:blipFill>
        <p:spPr>
          <a:xfrm>
            <a:off x="3298653" y="3913236"/>
            <a:ext cx="5088684" cy="2743200"/>
          </a:xfrm>
          <a:prstGeom prst="ellipse">
            <a:avLst/>
          </a:prstGeom>
          <a:ln w="76200">
            <a:solidFill>
              <a:srgbClr val="C00000"/>
            </a:solidFill>
          </a:ln>
        </p:spPr>
      </p:pic>
      <p:sp>
        <p:nvSpPr>
          <p:cNvPr id="3" name="TextBox 2"/>
          <p:cNvSpPr txBox="1"/>
          <p:nvPr/>
        </p:nvSpPr>
        <p:spPr>
          <a:xfrm>
            <a:off x="5142015" y="783771"/>
            <a:ext cx="2030681" cy="923330"/>
          </a:xfrm>
          <a:prstGeom prst="rect">
            <a:avLst/>
          </a:prstGeom>
          <a:noFill/>
        </p:spPr>
        <p:txBody>
          <a:bodyPr wrap="square" rtlCol="0">
            <a:spAutoFit/>
          </a:bodyPr>
          <a:lstStyle/>
          <a:p>
            <a:r>
              <a:rPr lang="en-US" b="1" dirty="0" smtClean="0"/>
              <a:t>Left:  </a:t>
            </a:r>
            <a:r>
              <a:rPr lang="en-US" dirty="0" smtClean="0"/>
              <a:t>Fragrant flowers are good bee </a:t>
            </a:r>
            <a:r>
              <a:rPr lang="en-US" dirty="0" smtClean="0"/>
              <a:t>pasture.</a:t>
            </a:r>
            <a:endParaRPr lang="en-US" dirty="0"/>
          </a:p>
        </p:txBody>
      </p:sp>
      <p:sp>
        <p:nvSpPr>
          <p:cNvPr id="7" name="TextBox 6"/>
          <p:cNvSpPr txBox="1"/>
          <p:nvPr/>
        </p:nvSpPr>
        <p:spPr>
          <a:xfrm flipH="1">
            <a:off x="924492" y="4583875"/>
            <a:ext cx="1747455" cy="1200329"/>
          </a:xfrm>
          <a:prstGeom prst="rect">
            <a:avLst/>
          </a:prstGeom>
          <a:noFill/>
        </p:spPr>
        <p:txBody>
          <a:bodyPr wrap="square" rtlCol="0">
            <a:spAutoFit/>
          </a:bodyPr>
          <a:lstStyle/>
          <a:p>
            <a:r>
              <a:rPr lang="en-US" b="1" dirty="0" smtClean="0"/>
              <a:t>Right:</a:t>
            </a:r>
            <a:r>
              <a:rPr lang="en-US" dirty="0" smtClean="0"/>
              <a:t>  abundant mid-summer fruit are healthy and delicious.</a:t>
            </a:r>
            <a:endParaRPr lang="en-US" dirty="0"/>
          </a:p>
        </p:txBody>
      </p:sp>
      <p:sp>
        <p:nvSpPr>
          <p:cNvPr id="9" name="TextBox 8"/>
          <p:cNvSpPr txBox="1"/>
          <p:nvPr/>
        </p:nvSpPr>
        <p:spPr>
          <a:xfrm>
            <a:off x="9274629" y="4583875"/>
            <a:ext cx="1864426" cy="1200329"/>
          </a:xfrm>
          <a:prstGeom prst="rect">
            <a:avLst/>
          </a:prstGeom>
          <a:noFill/>
        </p:spPr>
        <p:txBody>
          <a:bodyPr wrap="square" rtlCol="0">
            <a:spAutoFit/>
          </a:bodyPr>
          <a:lstStyle/>
          <a:p>
            <a:r>
              <a:rPr lang="en-US" b="1" dirty="0" smtClean="0"/>
              <a:t>Above:</a:t>
            </a:r>
            <a:r>
              <a:rPr lang="en-US" dirty="0" smtClean="0"/>
              <a:t>  nitrogen-fixing, 3 meter shrub is beautiful and builds soil.</a:t>
            </a:r>
            <a:endParaRPr lang="en-US" dirty="0"/>
          </a:p>
        </p:txBody>
      </p:sp>
    </p:spTree>
    <p:extLst>
      <p:ext uri="{BB962C8B-B14F-4D97-AF65-F5344CB8AC3E}">
        <p14:creationId xmlns:p14="http://schemas.microsoft.com/office/powerpoint/2010/main" val="1106349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Quince – </a:t>
            </a:r>
            <a:r>
              <a:rPr lang="en-US" b="1" i="1" dirty="0" err="1" smtClean="0"/>
              <a:t>Pseudocydonia</a:t>
            </a:r>
            <a:r>
              <a:rPr lang="en-US" b="1" i="1" dirty="0" smtClean="0"/>
              <a:t> </a:t>
            </a:r>
            <a:r>
              <a:rPr lang="en-US" b="1" i="1" dirty="0" err="1"/>
              <a:t>s</a:t>
            </a:r>
            <a:r>
              <a:rPr lang="en-US" b="1" i="1" dirty="0" err="1" smtClean="0"/>
              <a:t>inensis</a:t>
            </a:r>
            <a:endParaRPr lang="en-US" b="1" i="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3299" t="-285" r="22636" b="285"/>
          <a:stretch/>
        </p:blipFill>
        <p:spPr>
          <a:xfrm>
            <a:off x="838200" y="1195449"/>
            <a:ext cx="1722513" cy="5212080"/>
          </a:xfrm>
          <a:ln w="76200">
            <a:solidFill>
              <a:schemeClr val="accent4">
                <a:lumMod val="60000"/>
                <a:lumOff val="40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4230" y="2475609"/>
            <a:ext cx="4267200" cy="3200400"/>
          </a:xfrm>
          <a:prstGeom prst="ellipse">
            <a:avLst/>
          </a:prstGeom>
          <a:ln w="76200">
            <a:solidFill>
              <a:schemeClr val="accent6">
                <a:lumMod val="75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746" y="1744089"/>
            <a:ext cx="3497580" cy="4663440"/>
          </a:xfrm>
          <a:prstGeom prst="rect">
            <a:avLst/>
          </a:prstGeom>
          <a:ln w="76200">
            <a:solidFill>
              <a:schemeClr val="accent2">
                <a:lumMod val="60000"/>
                <a:lumOff val="40000"/>
              </a:schemeClr>
            </a:solidFill>
          </a:ln>
        </p:spPr>
      </p:pic>
    </p:spTree>
    <p:extLst>
      <p:ext uri="{BB962C8B-B14F-4D97-AF65-F5344CB8AC3E}">
        <p14:creationId xmlns:p14="http://schemas.microsoft.com/office/powerpoint/2010/main" val="4275517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50563"/>
          </a:xfrm>
        </p:spPr>
        <p:txBody>
          <a:bodyPr>
            <a:normAutofit fontScale="90000"/>
          </a:bodyPr>
          <a:lstStyle/>
          <a:p>
            <a:pPr algn="ctr"/>
            <a:r>
              <a:rPr lang="en-US" b="1" i="1" dirty="0" err="1" smtClean="0"/>
              <a:t>Passiflora</a:t>
            </a:r>
            <a:r>
              <a:rPr lang="en-US" b="1" i="1" dirty="0" smtClean="0"/>
              <a:t> </a:t>
            </a:r>
            <a:r>
              <a:rPr lang="en-US" b="1" i="1" dirty="0" err="1" smtClean="0"/>
              <a:t>incarnata</a:t>
            </a:r>
            <a:r>
              <a:rPr lang="en-US" b="1" i="1" dirty="0" smtClean="0"/>
              <a:t> </a:t>
            </a:r>
            <a:r>
              <a:rPr lang="en-US" b="1" dirty="0" smtClean="0"/>
              <a:t>– Maypops</a:t>
            </a:r>
            <a:br>
              <a:rPr lang="en-US" b="1" dirty="0" smtClean="0"/>
            </a:br>
            <a:r>
              <a:rPr lang="en-US" b="1" dirty="0" smtClean="0"/>
              <a:t>Our official State Wildflower</a:t>
            </a:r>
            <a:br>
              <a:rPr lang="en-US" b="1" dirty="0" smtClean="0"/>
            </a:br>
            <a:r>
              <a:rPr lang="en-US" sz="3100" b="1" dirty="0" smtClean="0"/>
              <a:t>Also, beautiful, fragrant, tasty fruit eaten fresh </a:t>
            </a:r>
            <a:br>
              <a:rPr lang="en-US" sz="3100" b="1" dirty="0" smtClean="0"/>
            </a:br>
            <a:r>
              <a:rPr lang="en-US" sz="3100" b="1" dirty="0" smtClean="0"/>
              <a:t>or made into excellent wine.</a:t>
            </a:r>
            <a:endParaRPr lang="en-US" sz="31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198" y="2460623"/>
            <a:ext cx="4754880" cy="3566160"/>
          </a:xfrm>
          <a:ln w="76200">
            <a:solidFill>
              <a:schemeClr val="accent6">
                <a:lumMod val="75000"/>
              </a:schemeClr>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31" y="2426333"/>
            <a:ext cx="4846320" cy="3634740"/>
          </a:xfrm>
          <a:prstGeom prst="hexagon">
            <a:avLst/>
          </a:prstGeom>
          <a:ln w="76200">
            <a:solidFill>
              <a:srgbClr val="9966FF"/>
            </a:solidFill>
          </a:ln>
        </p:spPr>
      </p:pic>
    </p:spTree>
    <p:extLst>
      <p:ext uri="{BB962C8B-B14F-4D97-AF65-F5344CB8AC3E}">
        <p14:creationId xmlns:p14="http://schemas.microsoft.com/office/powerpoint/2010/main" val="658585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51800"/>
          </a:xfrm>
        </p:spPr>
        <p:txBody>
          <a:bodyPr>
            <a:normAutofit fontScale="90000"/>
          </a:bodyPr>
          <a:lstStyle/>
          <a:p>
            <a:pPr algn="ctr"/>
            <a:r>
              <a:rPr lang="en-US" sz="4900" b="1" dirty="0" smtClean="0"/>
              <a:t>Culinary and Medicinal Herbs</a:t>
            </a:r>
            <a:r>
              <a:rPr lang="en-US" sz="3600" b="1" dirty="0" smtClean="0"/>
              <a:t/>
            </a:r>
            <a:br>
              <a:rPr lang="en-US" sz="3600" b="1" dirty="0" smtClean="0"/>
            </a:br>
            <a:r>
              <a:rPr lang="en-US" sz="3600" b="1" dirty="0" smtClean="0"/>
              <a:t>Left:  Cutting Celery (</a:t>
            </a:r>
            <a:r>
              <a:rPr lang="en-US" sz="3600" b="1" i="1" dirty="0" err="1" smtClean="0"/>
              <a:t>Apium</a:t>
            </a:r>
            <a:r>
              <a:rPr lang="en-US" sz="3600" b="1" i="1" dirty="0" smtClean="0"/>
              <a:t> </a:t>
            </a:r>
            <a:r>
              <a:rPr lang="en-US" sz="3600" b="1" i="1" dirty="0" err="1" smtClean="0"/>
              <a:t>graveolens</a:t>
            </a:r>
            <a:r>
              <a:rPr lang="en-US" sz="3600" b="1" dirty="0" smtClean="0"/>
              <a:t>)</a:t>
            </a:r>
            <a:br>
              <a:rPr lang="en-US" sz="3600" b="1" dirty="0" smtClean="0"/>
            </a:br>
            <a:r>
              <a:rPr lang="en-US" sz="3600" b="1" dirty="0" smtClean="0"/>
              <a:t> Right:  Feverfew </a:t>
            </a:r>
            <a:r>
              <a:rPr lang="en-US" sz="3600" dirty="0" smtClean="0"/>
              <a:t>(</a:t>
            </a:r>
            <a:r>
              <a:rPr lang="en-US" sz="3600" b="1" i="1" dirty="0" smtClean="0"/>
              <a:t>Chrysanthemum </a:t>
            </a:r>
            <a:r>
              <a:rPr lang="en-US" sz="3600" b="1" i="1" dirty="0" err="1" smtClean="0"/>
              <a:t>parthenium</a:t>
            </a:r>
            <a:r>
              <a:rPr lang="en-US" sz="3600" dirty="0" smtClean="0"/>
              <a:t>)</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06980" y="2125683"/>
            <a:ext cx="5120640" cy="3840480"/>
          </a:xfrm>
          <a:prstGeom prst="ellipse">
            <a:avLst/>
          </a:prstGeom>
          <a:ln w="76200">
            <a:solidFill>
              <a:schemeClr val="accent6">
                <a:lumMod val="75000"/>
              </a:schemeClr>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8" y="2125683"/>
            <a:ext cx="5120640" cy="3840480"/>
          </a:xfrm>
          <a:prstGeom prst="rect">
            <a:avLst/>
          </a:prstGeom>
          <a:ln w="76200">
            <a:solidFill>
              <a:schemeClr val="accent6">
                <a:lumMod val="75000"/>
              </a:schemeClr>
            </a:solidFill>
          </a:ln>
        </p:spPr>
      </p:pic>
    </p:spTree>
    <p:extLst>
      <p:ext uri="{BB962C8B-B14F-4D97-AF65-F5344CB8AC3E}">
        <p14:creationId xmlns:p14="http://schemas.microsoft.com/office/powerpoint/2010/main" val="3363200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4655" y="1513523"/>
            <a:ext cx="6217920" cy="4663440"/>
          </a:xfrm>
          <a:prstGeom prst="rect">
            <a:avLst/>
          </a:prstGeom>
          <a:ln w="76200">
            <a:solidFill>
              <a:schemeClr val="accent6">
                <a:lumMod val="75000"/>
              </a:schemeClr>
            </a:solidFill>
          </a:ln>
        </p:spPr>
      </p:pic>
      <p:sp>
        <p:nvSpPr>
          <p:cNvPr id="3" name="Title 2"/>
          <p:cNvSpPr>
            <a:spLocks noGrp="1"/>
          </p:cNvSpPr>
          <p:nvPr>
            <p:ph type="title"/>
          </p:nvPr>
        </p:nvSpPr>
        <p:spPr>
          <a:xfrm>
            <a:off x="455815" y="311644"/>
            <a:ext cx="10515600" cy="1325563"/>
          </a:xfrm>
        </p:spPr>
        <p:txBody>
          <a:bodyPr/>
          <a:lstStyle/>
          <a:p>
            <a:pPr algn="ctr"/>
            <a:r>
              <a:rPr lang="en-US" b="1" dirty="0" smtClean="0"/>
              <a:t>16 Panel Photovoltaic Array in Winter Position</a:t>
            </a:r>
            <a:endParaRPr lang="en-US" b="1" dirty="0"/>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39975059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894" y="424502"/>
            <a:ext cx="10795660" cy="1748682"/>
          </a:xfrm>
        </p:spPr>
        <p:txBody>
          <a:bodyPr>
            <a:normAutofit fontScale="90000"/>
          </a:bodyPr>
          <a:lstStyle/>
          <a:p>
            <a:pPr algn="ctr"/>
            <a:r>
              <a:rPr lang="en-US" sz="3600" b="1" dirty="0" smtClean="0"/>
              <a:t>Expanding the potential range of hardy bamboos.   Pictures show the use of microclimates with several cold-tolerant bamboos in Kansas City.  Follow-up expands our knowledge and understanding of potential applications.</a:t>
            </a:r>
            <a:endParaRPr lang="en-US" sz="36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3175" y="2804109"/>
            <a:ext cx="4511040" cy="3383280"/>
          </a:xfrm>
          <a:ln w="76200">
            <a:solidFill>
              <a:schemeClr val="accent6">
                <a:lumMod val="75000"/>
              </a:schemeClr>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166" t="897" r="18" b="302"/>
          <a:stretch/>
        </p:blipFill>
        <p:spPr>
          <a:xfrm>
            <a:off x="7083287" y="2553367"/>
            <a:ext cx="4079518" cy="3884764"/>
          </a:xfrm>
          <a:prstGeom prst="rect">
            <a:avLst/>
          </a:prstGeom>
          <a:ln w="76200">
            <a:solidFill>
              <a:schemeClr val="accent6">
                <a:lumMod val="75000"/>
              </a:schemeClr>
            </a:solidFill>
          </a:ln>
        </p:spPr>
      </p:pic>
    </p:spTree>
    <p:extLst>
      <p:ext uri="{BB962C8B-B14F-4D97-AF65-F5344CB8AC3E}">
        <p14:creationId xmlns:p14="http://schemas.microsoft.com/office/powerpoint/2010/main" val="617308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26" y="400799"/>
            <a:ext cx="10515600" cy="1325563"/>
          </a:xfrm>
        </p:spPr>
        <p:txBody>
          <a:bodyPr>
            <a:normAutofit fontScale="90000"/>
          </a:bodyPr>
          <a:lstStyle/>
          <a:p>
            <a:pPr algn="ctr"/>
            <a:r>
              <a:rPr lang="en-US" b="1" dirty="0"/>
              <a:t/>
            </a:r>
            <a:br>
              <a:rPr lang="en-US" b="1" dirty="0"/>
            </a:br>
            <a:r>
              <a:rPr lang="en-US" b="1" i="1" dirty="0" err="1"/>
              <a:t>Dioscorea</a:t>
            </a:r>
            <a:r>
              <a:rPr lang="en-US" b="1" i="1" dirty="0"/>
              <a:t> </a:t>
            </a:r>
            <a:r>
              <a:rPr lang="en-US" b="1" i="1" dirty="0" err="1" smtClean="0"/>
              <a:t>batatas</a:t>
            </a:r>
            <a:r>
              <a:rPr lang="en-US" b="1" i="1" dirty="0" smtClean="0"/>
              <a:t> – Air Potatoes</a:t>
            </a:r>
            <a:r>
              <a:rPr lang="en-US" b="1" i="1" dirty="0"/>
              <a:t/>
            </a:r>
            <a:br>
              <a:rPr lang="en-US" b="1" i="1" dirty="0"/>
            </a:br>
            <a:endParaRPr lang="en-US" b="1" dirty="0"/>
          </a:p>
        </p:txBody>
      </p:sp>
      <p:pic>
        <p:nvPicPr>
          <p:cNvPr id="6" name="Content Placeholder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5835" y="1778024"/>
            <a:ext cx="3263503" cy="4351338"/>
          </a:xfrm>
          <a:ln w="76200">
            <a:solidFill>
              <a:schemeClr val="accent6">
                <a:lumMod val="75000"/>
              </a:schemeClr>
            </a:solidFill>
          </a:ln>
        </p:spPr>
      </p:pic>
      <p:sp>
        <p:nvSpPr>
          <p:cNvPr id="7" name="Title 1"/>
          <p:cNvSpPr txBox="1">
            <a:spLocks/>
          </p:cNvSpPr>
          <p:nvPr/>
        </p:nvSpPr>
        <p:spPr>
          <a:xfrm>
            <a:off x="1116137" y="1690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i="1" dirty="0"/>
          </a:p>
        </p:txBody>
      </p:sp>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6216" t="72" r="5466" b="1"/>
          <a:stretch/>
        </p:blipFill>
        <p:spPr>
          <a:xfrm>
            <a:off x="7830044" y="2500340"/>
            <a:ext cx="3657600" cy="3500067"/>
          </a:xfrm>
          <a:prstGeom prst="donut">
            <a:avLst>
              <a:gd name="adj" fmla="val 50000"/>
            </a:avLst>
          </a:prstGeom>
        </p:spPr>
      </p:pic>
      <p:sp>
        <p:nvSpPr>
          <p:cNvPr id="9" name="TextBox 8"/>
          <p:cNvSpPr txBox="1"/>
          <p:nvPr/>
        </p:nvSpPr>
        <p:spPr>
          <a:xfrm>
            <a:off x="3594822" y="1906979"/>
            <a:ext cx="3671668" cy="4093428"/>
          </a:xfrm>
          <a:prstGeom prst="rect">
            <a:avLst/>
          </a:prstGeom>
          <a:noFill/>
        </p:spPr>
        <p:txBody>
          <a:bodyPr wrap="square" rtlCol="0">
            <a:spAutoFit/>
          </a:bodyPr>
          <a:lstStyle/>
          <a:p>
            <a:pPr marL="342900" indent="-342900" algn="just">
              <a:buFont typeface="Arial" panose="020B0604020202020204" pitchFamily="34" charset="0"/>
              <a:buChar char="•"/>
            </a:pPr>
            <a:r>
              <a:rPr lang="en-US" sz="2000" b="1" dirty="0" smtClean="0"/>
              <a:t>Hardy, perennial yam </a:t>
            </a:r>
          </a:p>
          <a:p>
            <a:pPr marL="342900" indent="-342900" algn="just">
              <a:buFont typeface="Arial" panose="020B0604020202020204" pitchFamily="34" charset="0"/>
              <a:buChar char="•"/>
            </a:pPr>
            <a:r>
              <a:rPr lang="en-US" sz="2000" b="1" dirty="0"/>
              <a:t>L</a:t>
            </a:r>
            <a:r>
              <a:rPr lang="en-US" sz="2000" b="1" dirty="0" smtClean="0"/>
              <a:t>arge underground tuber can be left for several years</a:t>
            </a:r>
          </a:p>
          <a:p>
            <a:pPr marL="342900" indent="-342900" algn="just">
              <a:buFont typeface="Arial" panose="020B0604020202020204" pitchFamily="34" charset="0"/>
              <a:buChar char="•"/>
            </a:pPr>
            <a:r>
              <a:rPr lang="en-US" sz="2000" b="1" dirty="0"/>
              <a:t>S</a:t>
            </a:r>
            <a:r>
              <a:rPr lang="en-US" sz="2000" b="1" dirty="0" smtClean="0"/>
              <a:t>mall aerial tubers produced annually at leaf axils on vine which dies back but only after leaves take on brilliant yellow color before falling.  </a:t>
            </a:r>
          </a:p>
          <a:p>
            <a:pPr marL="342900" indent="-342900" algn="just">
              <a:buFont typeface="Arial" panose="020B0604020202020204" pitchFamily="34" charset="0"/>
              <a:buChar char="•"/>
            </a:pPr>
            <a:r>
              <a:rPr lang="en-US" sz="2000" b="1" dirty="0" smtClean="0"/>
              <a:t>Harvest is easiest by placing a sheet on the ground and shaking the vines.  </a:t>
            </a:r>
          </a:p>
          <a:p>
            <a:pPr marL="342900" indent="-342900" algn="just">
              <a:buFont typeface="Arial" panose="020B0604020202020204" pitchFamily="34" charset="0"/>
              <a:buChar char="•"/>
            </a:pPr>
            <a:r>
              <a:rPr lang="en-US" sz="2000" b="1" dirty="0" smtClean="0"/>
              <a:t>Can be eaten raw or cooked – keeps well. </a:t>
            </a:r>
            <a:endParaRPr lang="en-US" sz="2000" b="1" dirty="0"/>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63539" t="78684" r="18198"/>
          <a:stretch/>
        </p:blipFill>
        <p:spPr>
          <a:xfrm>
            <a:off x="9542475" y="349137"/>
            <a:ext cx="2089262" cy="1828800"/>
          </a:xfrm>
          <a:prstGeom prst="diamond">
            <a:avLst/>
          </a:prstGeom>
          <a:ln w="76200">
            <a:solidFill>
              <a:schemeClr val="accent6">
                <a:lumMod val="75000"/>
              </a:schemeClr>
            </a:solidFill>
          </a:ln>
        </p:spPr>
      </p:pic>
    </p:spTree>
    <p:extLst>
      <p:ext uri="{BB962C8B-B14F-4D97-AF65-F5344CB8AC3E}">
        <p14:creationId xmlns:p14="http://schemas.microsoft.com/office/powerpoint/2010/main" val="982530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198" y="819397"/>
            <a:ext cx="5289467" cy="5438899"/>
          </a:xfrm>
        </p:spPr>
        <p:txBody>
          <a:bodyPr>
            <a:noAutofit/>
          </a:bodyPr>
          <a:lstStyle/>
          <a:p>
            <a:r>
              <a:rPr lang="en-US" sz="3200" b="1" dirty="0" smtClean="0"/>
              <a:t>Cleaned, dried, weighed and bagged -- here various scarce seeds are ready to pack and ship to an international ethnobotanical seed house.  This can be labor intensive but is great indoor work in cold or rainy weather.  It not only utilizes an often discarded product of the plants but is a worthwhile addition to our economic bottom line.</a:t>
            </a:r>
            <a:endParaRPr lang="en-US" sz="3200" b="1"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0465"/>
          <a:stretch/>
        </p:blipFill>
        <p:spPr>
          <a:xfrm>
            <a:off x="6483567" y="469764"/>
            <a:ext cx="5053684" cy="6035040"/>
          </a:xfrm>
          <a:ln w="76200">
            <a:solidFill>
              <a:schemeClr val="accent6">
                <a:lumMod val="75000"/>
              </a:schemeClr>
            </a:solidFill>
          </a:ln>
        </p:spPr>
      </p:pic>
    </p:spTree>
    <p:extLst>
      <p:ext uri="{BB962C8B-B14F-4D97-AF65-F5344CB8AC3E}">
        <p14:creationId xmlns:p14="http://schemas.microsoft.com/office/powerpoint/2010/main" val="4177898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Tomatoes – some of the dozen or so cultivars that we grew this year – delicious diversity!</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1683" y="1861725"/>
            <a:ext cx="5801784" cy="4351338"/>
          </a:xfrm>
          <a:ln w="76200">
            <a:solidFill>
              <a:srgbClr val="C00000"/>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487" t="2461" r="13744" b="7077"/>
          <a:stretch/>
        </p:blipFill>
        <p:spPr>
          <a:xfrm>
            <a:off x="7134659" y="1690688"/>
            <a:ext cx="4480560" cy="4693412"/>
          </a:xfrm>
          <a:prstGeom prst="ellipse">
            <a:avLst/>
          </a:prstGeom>
          <a:ln w="76200">
            <a:solidFill>
              <a:srgbClr val="C00000"/>
            </a:solidFill>
          </a:ln>
        </p:spPr>
      </p:pic>
    </p:spTree>
    <p:extLst>
      <p:ext uri="{BB962C8B-B14F-4D97-AF65-F5344CB8AC3E}">
        <p14:creationId xmlns:p14="http://schemas.microsoft.com/office/powerpoint/2010/main" val="1433564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Chilies -- ditto </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776" y="1924721"/>
            <a:ext cx="5212080" cy="3909060"/>
          </a:xfrm>
          <a:ln w="76200">
            <a:solidFill>
              <a:srgbClr val="FF9933"/>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260" t="-1" b="-781"/>
          <a:stretch/>
        </p:blipFill>
        <p:spPr>
          <a:xfrm>
            <a:off x="6437703" y="1814769"/>
            <a:ext cx="5120640" cy="4128964"/>
          </a:xfrm>
          <a:prstGeom prst="ellipse">
            <a:avLst/>
          </a:prstGeom>
          <a:ln w="76200">
            <a:solidFill>
              <a:srgbClr val="C00000"/>
            </a:solidFill>
          </a:ln>
        </p:spPr>
      </p:pic>
    </p:spTree>
    <p:extLst>
      <p:ext uri="{BB962C8B-B14F-4D97-AF65-F5344CB8AC3E}">
        <p14:creationId xmlns:p14="http://schemas.microsoft.com/office/powerpoint/2010/main" val="1230924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83" y="130629"/>
            <a:ext cx="6008269" cy="2030680"/>
          </a:xfrm>
        </p:spPr>
        <p:txBody>
          <a:bodyPr>
            <a:normAutofit fontScale="90000"/>
          </a:bodyPr>
          <a:lstStyle/>
          <a:p>
            <a:pPr algn="ctr"/>
            <a:r>
              <a:rPr lang="en-US" sz="4000" b="1" dirty="0" smtClean="0"/>
              <a:t>Scarlet Runner Beans</a:t>
            </a:r>
            <a:r>
              <a:rPr lang="en-US" b="1" dirty="0" smtClean="0"/>
              <a:t/>
            </a:r>
            <a:br>
              <a:rPr lang="en-US" b="1" dirty="0" smtClean="0"/>
            </a:br>
            <a:r>
              <a:rPr lang="en-US" sz="3600" b="1" i="1" dirty="0" err="1" smtClean="0"/>
              <a:t>Phaeseolus</a:t>
            </a:r>
            <a:r>
              <a:rPr lang="en-US" sz="3600" b="1" i="1" dirty="0" smtClean="0"/>
              <a:t> </a:t>
            </a:r>
            <a:r>
              <a:rPr lang="en-US" sz="3600" b="1" i="1" dirty="0" err="1" smtClean="0"/>
              <a:t>coccineus</a:t>
            </a:r>
            <a:r>
              <a:rPr lang="en-US" sz="3200" b="1" i="1" dirty="0" smtClean="0"/>
              <a:t/>
            </a:r>
            <a:br>
              <a:rPr lang="en-US" sz="3200" b="1" i="1" dirty="0" smtClean="0"/>
            </a:br>
            <a:r>
              <a:rPr lang="en-US" sz="3100" b="1" i="1" dirty="0" smtClean="0"/>
              <a:t>Beautiful, delicious as shelly beans and a hummingbird magnet – </a:t>
            </a:r>
            <a:br>
              <a:rPr lang="en-US" sz="3100" b="1" i="1" dirty="0" smtClean="0"/>
            </a:br>
            <a:r>
              <a:rPr lang="en-US" sz="3100" b="1" i="1" dirty="0" smtClean="0"/>
              <a:t>what’s not to like.</a:t>
            </a:r>
            <a:endParaRPr lang="en-US" sz="3100" b="1"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783" y="2262664"/>
            <a:ext cx="5364480" cy="4023360"/>
          </a:xfrm>
          <a:ln w="76200">
            <a:solidFill>
              <a:schemeClr val="accent6">
                <a:lumMod val="75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859" y="433864"/>
            <a:ext cx="4389120" cy="5852160"/>
          </a:xfrm>
          <a:prstGeom prst="rect">
            <a:avLst/>
          </a:prstGeom>
          <a:ln w="76200">
            <a:solidFill>
              <a:schemeClr val="accent6">
                <a:lumMod val="75000"/>
              </a:schemeClr>
            </a:solidFill>
          </a:ln>
        </p:spPr>
      </p:pic>
    </p:spTree>
    <p:extLst>
      <p:ext uri="{BB962C8B-B14F-4D97-AF65-F5344CB8AC3E}">
        <p14:creationId xmlns:p14="http://schemas.microsoft.com/office/powerpoint/2010/main" val="2438341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847" y="353250"/>
            <a:ext cx="10712836" cy="1843685"/>
          </a:xfrm>
        </p:spPr>
        <p:txBody>
          <a:bodyPr>
            <a:noAutofit/>
          </a:bodyPr>
          <a:lstStyle/>
          <a:p>
            <a:pPr algn="ctr"/>
            <a:r>
              <a:rPr lang="en-US" sz="3400" b="1" dirty="0" smtClean="0"/>
              <a:t>Neck or Horse Collar Winter Squash (</a:t>
            </a:r>
            <a:r>
              <a:rPr lang="en-US" sz="3400" b="1" i="1" dirty="0" smtClean="0"/>
              <a:t>Cucurbita moschata</a:t>
            </a:r>
            <a:r>
              <a:rPr lang="en-US" sz="3400" b="1" dirty="0" smtClean="0"/>
              <a:t>) – here trellised on the north side of a raised bed.  Peanuts are on the flat part.  Note the Zinnias at the far end of bed. </a:t>
            </a:r>
            <a:br>
              <a:rPr lang="en-US" sz="3400" b="1" dirty="0" smtClean="0"/>
            </a:br>
            <a:r>
              <a:rPr lang="en-US" sz="3400" b="1" dirty="0" smtClean="0"/>
              <a:t>A good intercropping strategy.</a:t>
            </a:r>
            <a:endParaRPr lang="en-US" sz="34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20632" y="2334072"/>
            <a:ext cx="5608320" cy="4206240"/>
          </a:xfrm>
          <a:ln w="76200">
            <a:solidFill>
              <a:schemeClr val="accent6">
                <a:lumMod val="75000"/>
              </a:schemeClr>
            </a:solidFill>
          </a:ln>
        </p:spPr>
      </p:pic>
    </p:spTree>
    <p:extLst>
      <p:ext uri="{BB962C8B-B14F-4D97-AF65-F5344CB8AC3E}">
        <p14:creationId xmlns:p14="http://schemas.microsoft.com/office/powerpoint/2010/main" val="2434862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More Intercropping – here chard, </a:t>
            </a:r>
            <a:r>
              <a:rPr lang="en-US" b="1" dirty="0" err="1" smtClean="0"/>
              <a:t>chinese</a:t>
            </a:r>
            <a:r>
              <a:rPr lang="en-US" b="1" dirty="0" smtClean="0"/>
              <a:t> cabbage and a purple cabbage.</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932503"/>
            <a:ext cx="5801784" cy="435133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32553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452" y="365125"/>
            <a:ext cx="6132616" cy="1641805"/>
          </a:xfrm>
        </p:spPr>
        <p:txBody>
          <a:bodyPr>
            <a:normAutofit fontScale="90000"/>
          </a:bodyPr>
          <a:lstStyle/>
          <a:p>
            <a:r>
              <a:rPr lang="en-US" b="1" dirty="0" smtClean="0"/>
              <a:t>Clockwise:  Cleome, Zinnias, </a:t>
            </a:r>
            <a:br>
              <a:rPr lang="en-US" b="1" dirty="0" smtClean="0"/>
            </a:br>
            <a:r>
              <a:rPr lang="en-US" b="1" dirty="0" smtClean="0"/>
              <a:t>and Four </a:t>
            </a:r>
            <a:r>
              <a:rPr lang="en-US" b="1" dirty="0" err="1" smtClean="0"/>
              <a:t>o’clocks</a:t>
            </a:r>
            <a:endParaRPr lang="en-US"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56829" y="3421834"/>
            <a:ext cx="4145280" cy="3108960"/>
          </a:xfrm>
          <a:ln w="76200">
            <a:solidFill>
              <a:srgbClr val="C00000"/>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7128"/>
          <a:stretch/>
        </p:blipFill>
        <p:spPr>
          <a:xfrm>
            <a:off x="7213896" y="319088"/>
            <a:ext cx="3031146" cy="2743200"/>
          </a:xfrm>
          <a:prstGeom prst="rect">
            <a:avLst/>
          </a:prstGeom>
          <a:ln w="76200">
            <a:solidFill>
              <a:schemeClr val="accent6">
                <a:lumMod val="75000"/>
              </a:schemeClr>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191" y="2851460"/>
            <a:ext cx="4754880" cy="3566160"/>
          </a:xfrm>
          <a:prstGeom prst="rect">
            <a:avLst/>
          </a:prstGeom>
          <a:ln w="76200">
            <a:solidFill>
              <a:schemeClr val="accent6">
                <a:lumMod val="75000"/>
              </a:schemeClr>
            </a:solidFill>
          </a:ln>
        </p:spPr>
      </p:pic>
      <p:sp>
        <p:nvSpPr>
          <p:cNvPr id="3" name="TextBox 2"/>
          <p:cNvSpPr txBox="1"/>
          <p:nvPr/>
        </p:nvSpPr>
        <p:spPr>
          <a:xfrm>
            <a:off x="1499079" y="2006930"/>
            <a:ext cx="3752602" cy="646331"/>
          </a:xfrm>
          <a:prstGeom prst="rect">
            <a:avLst/>
          </a:prstGeom>
          <a:noFill/>
        </p:spPr>
        <p:txBody>
          <a:bodyPr wrap="square" rtlCol="0">
            <a:spAutoFit/>
          </a:bodyPr>
          <a:lstStyle/>
          <a:p>
            <a:r>
              <a:rPr lang="en-US" b="1" dirty="0" smtClean="0"/>
              <a:t>A few of the flowers that self seed, we move volunteers as needed.</a:t>
            </a:r>
            <a:endParaRPr lang="en-US" b="1" dirty="0"/>
          </a:p>
        </p:txBody>
      </p:sp>
    </p:spTree>
    <p:extLst>
      <p:ext uri="{BB962C8B-B14F-4D97-AF65-F5344CB8AC3E}">
        <p14:creationId xmlns:p14="http://schemas.microsoft.com/office/powerpoint/2010/main" val="4145928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Cold Frame – on the north side of our tractor shed where it stays shady in the winter.  Made 30 years ago from a big piece of heavy glass from the Plexiglas factory in Crossville, Tennessee.</a:t>
            </a:r>
            <a:endParaRPr lang="en-US" sz="32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3364" y="1901859"/>
            <a:ext cx="3263503" cy="4351338"/>
          </a:xfrm>
          <a:ln w="76200">
            <a:solidFill>
              <a:schemeClr val="accent6">
                <a:lumMod val="75000"/>
              </a:schemeClr>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222" t="9972" r="11556"/>
          <a:stretch/>
        </p:blipFill>
        <p:spPr>
          <a:xfrm>
            <a:off x="5896554" y="1901859"/>
            <a:ext cx="4754880" cy="4445391"/>
          </a:xfrm>
          <a:prstGeom prst="rect">
            <a:avLst/>
          </a:prstGeom>
          <a:ln w="76200">
            <a:solidFill>
              <a:schemeClr val="accent6">
                <a:lumMod val="75000"/>
              </a:schemeClr>
            </a:solidFill>
          </a:ln>
        </p:spPr>
      </p:pic>
    </p:spTree>
    <p:extLst>
      <p:ext uri="{BB962C8B-B14F-4D97-AF65-F5344CB8AC3E}">
        <p14:creationId xmlns:p14="http://schemas.microsoft.com/office/powerpoint/2010/main" val="2548854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3716"/>
          <a:stretch/>
        </p:blipFill>
        <p:spPr>
          <a:xfrm>
            <a:off x="384516" y="2180493"/>
            <a:ext cx="5760720" cy="3727938"/>
          </a:xfrm>
          <a:prstGeom prst="rect">
            <a:avLst/>
          </a:prstGeom>
          <a:ln w="76200">
            <a:solidFill>
              <a:schemeClr val="accent6">
                <a:lumMod val="75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180493"/>
            <a:ext cx="4998720" cy="3749040"/>
          </a:xfrm>
          <a:prstGeom prst="rect">
            <a:avLst/>
          </a:prstGeom>
          <a:ln w="76200">
            <a:solidFill>
              <a:schemeClr val="accent6">
                <a:lumMod val="75000"/>
              </a:schemeClr>
            </a:solidFill>
          </a:ln>
        </p:spPr>
      </p:pic>
      <p:sp>
        <p:nvSpPr>
          <p:cNvPr id="2" name="Title 1"/>
          <p:cNvSpPr>
            <a:spLocks noGrp="1"/>
          </p:cNvSpPr>
          <p:nvPr>
            <p:ph type="title"/>
          </p:nvPr>
        </p:nvSpPr>
        <p:spPr/>
        <p:txBody>
          <a:bodyPr>
            <a:normAutofit fontScale="90000"/>
          </a:bodyPr>
          <a:lstStyle/>
          <a:p>
            <a:pPr algn="ctr"/>
            <a:r>
              <a:rPr lang="en-US" b="1" dirty="0" smtClean="0"/>
              <a:t>Sweet Water Spring</a:t>
            </a:r>
            <a:br>
              <a:rPr lang="en-US" b="1" dirty="0" smtClean="0"/>
            </a:br>
            <a:r>
              <a:rPr lang="en-US" b="1" dirty="0" err="1" smtClean="0"/>
              <a:t>Bermed</a:t>
            </a:r>
            <a:r>
              <a:rPr lang="en-US" b="1" dirty="0" smtClean="0"/>
              <a:t> to prevent overland contamination</a:t>
            </a:r>
            <a:br>
              <a:rPr lang="en-US" b="1" dirty="0" smtClean="0"/>
            </a:br>
            <a:r>
              <a:rPr lang="en-US" b="1" dirty="0" smtClean="0"/>
              <a:t> Planted with bamboo for shade to avoid algae</a:t>
            </a:r>
            <a:endParaRPr lang="en-US" b="1" dirty="0"/>
          </a:p>
        </p:txBody>
      </p:sp>
    </p:spTree>
    <p:extLst>
      <p:ext uri="{BB962C8B-B14F-4D97-AF65-F5344CB8AC3E}">
        <p14:creationId xmlns:p14="http://schemas.microsoft.com/office/powerpoint/2010/main" val="3882293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269" y="410168"/>
            <a:ext cx="10515600" cy="1325563"/>
          </a:xfrm>
        </p:spPr>
        <p:txBody>
          <a:bodyPr>
            <a:normAutofit/>
          </a:bodyPr>
          <a:lstStyle/>
          <a:p>
            <a:pPr algn="ctr"/>
            <a:r>
              <a:rPr lang="en-US" sz="3600" b="1" dirty="0" smtClean="0"/>
              <a:t>Turmeric &amp; Palm – </a:t>
            </a:r>
            <a:br>
              <a:rPr lang="en-US" sz="3600" b="1" dirty="0" smtClean="0"/>
            </a:br>
            <a:r>
              <a:rPr lang="en-US" sz="3600" b="1" dirty="0" smtClean="0"/>
              <a:t>Illiterate plants that don’t know they </a:t>
            </a:r>
            <a:r>
              <a:rPr lang="en-US" sz="3600" b="1" dirty="0" smtClean="0"/>
              <a:t>won</a:t>
            </a:r>
            <a:r>
              <a:rPr lang="en-US" sz="3600" b="1" dirty="0" smtClean="0"/>
              <a:t>’t </a:t>
            </a:r>
            <a:r>
              <a:rPr lang="en-US" sz="3600" b="1" dirty="0" smtClean="0"/>
              <a:t>grow here.</a:t>
            </a:r>
            <a:endParaRPr lang="en-US" sz="3600" b="1"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652" r="7457"/>
          <a:stretch/>
        </p:blipFill>
        <p:spPr>
          <a:xfrm>
            <a:off x="7099145" y="1827762"/>
            <a:ext cx="4135901" cy="3931920"/>
          </a:xfrm>
          <a:ln w="76200">
            <a:solidFill>
              <a:schemeClr val="accent6">
                <a:lumMod val="75000"/>
              </a:schemeClr>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2" t="1285" r="9582" b="540"/>
          <a:stretch/>
        </p:blipFill>
        <p:spPr>
          <a:xfrm>
            <a:off x="347612" y="1804268"/>
            <a:ext cx="4846320" cy="3955414"/>
          </a:xfrm>
          <a:prstGeom prst="parallelogram">
            <a:avLst/>
          </a:prstGeom>
          <a:ln w="76200">
            <a:solidFill>
              <a:schemeClr val="accent6">
                <a:lumMod val="75000"/>
              </a:schemeClr>
            </a:solidFill>
          </a:ln>
        </p:spPr>
      </p:pic>
      <p:sp>
        <p:nvSpPr>
          <p:cNvPr id="3" name="TextBox 2"/>
          <p:cNvSpPr txBox="1"/>
          <p:nvPr/>
        </p:nvSpPr>
        <p:spPr>
          <a:xfrm>
            <a:off x="7648698" y="5896756"/>
            <a:ext cx="3586348" cy="369332"/>
          </a:xfrm>
          <a:prstGeom prst="rect">
            <a:avLst/>
          </a:prstGeom>
          <a:noFill/>
        </p:spPr>
        <p:txBody>
          <a:bodyPr wrap="square" rtlCol="0">
            <a:spAutoFit/>
          </a:bodyPr>
          <a:lstStyle/>
          <a:p>
            <a:r>
              <a:rPr lang="en-US" b="1" dirty="0" smtClean="0"/>
              <a:t>Palm – </a:t>
            </a:r>
            <a:r>
              <a:rPr lang="en-US" b="1" i="1" dirty="0" err="1" smtClean="0"/>
              <a:t>Rhapidophyllum</a:t>
            </a:r>
            <a:r>
              <a:rPr lang="en-US" b="1" i="1" dirty="0" smtClean="0"/>
              <a:t> </a:t>
            </a:r>
            <a:r>
              <a:rPr lang="en-US" b="1" i="1" dirty="0" err="1" smtClean="0"/>
              <a:t>hystrix</a:t>
            </a:r>
            <a:endParaRPr lang="en-US" b="1" i="1" dirty="0"/>
          </a:p>
        </p:txBody>
      </p:sp>
      <p:sp>
        <p:nvSpPr>
          <p:cNvPr id="6" name="TextBox 5"/>
          <p:cNvSpPr txBox="1"/>
          <p:nvPr/>
        </p:nvSpPr>
        <p:spPr>
          <a:xfrm>
            <a:off x="838200" y="6081422"/>
            <a:ext cx="2921330" cy="369332"/>
          </a:xfrm>
          <a:prstGeom prst="rect">
            <a:avLst/>
          </a:prstGeom>
          <a:noFill/>
        </p:spPr>
        <p:txBody>
          <a:bodyPr wrap="square" rtlCol="0">
            <a:spAutoFit/>
          </a:bodyPr>
          <a:lstStyle/>
          <a:p>
            <a:r>
              <a:rPr lang="en-US" b="1" dirty="0" smtClean="0"/>
              <a:t>Turmeric – </a:t>
            </a:r>
            <a:r>
              <a:rPr lang="en-US" b="1" i="1" dirty="0" smtClean="0"/>
              <a:t>Curcuma longa</a:t>
            </a:r>
            <a:endParaRPr lang="en-US" b="1" i="1" dirty="0"/>
          </a:p>
        </p:txBody>
      </p:sp>
    </p:spTree>
    <p:extLst>
      <p:ext uri="{BB962C8B-B14F-4D97-AF65-F5344CB8AC3E}">
        <p14:creationId xmlns:p14="http://schemas.microsoft.com/office/powerpoint/2010/main" val="2952254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Catchment &amp; Cistern</a:t>
            </a:r>
            <a:endParaRPr lang="en-US" b="1" dirty="0"/>
          </a:p>
        </p:txBody>
      </p:sp>
      <p:sp>
        <p:nvSpPr>
          <p:cNvPr id="3" name="Content Placeholder 2"/>
          <p:cNvSpPr>
            <a:spLocks noGrp="1"/>
          </p:cNvSpPr>
          <p:nvPr>
            <p:ph idx="1"/>
          </p:nvPr>
        </p:nvSpPr>
        <p:spPr>
          <a:xfrm>
            <a:off x="929084" y="2276888"/>
            <a:ext cx="4636325" cy="4351338"/>
          </a:xfrm>
        </p:spPr>
        <p:txBody>
          <a:bodyPr>
            <a:normAutofit/>
          </a:bodyPr>
          <a:lstStyle/>
          <a:p>
            <a:pPr marL="0" indent="0">
              <a:buNone/>
            </a:pPr>
            <a:r>
              <a:rPr lang="en-US" b="1" dirty="0" smtClean="0"/>
              <a:t>Our first building (catchment area) and original cistern (10,000 gallon capacity). </a:t>
            </a:r>
          </a:p>
          <a:p>
            <a:pPr marL="0" indent="0">
              <a:buNone/>
            </a:pPr>
            <a:r>
              <a:rPr lang="en-US" b="1" dirty="0" smtClean="0"/>
              <a:t>12’ diameter, 7’ in the ground made of 4” solid block and New Zealand high-tension wire compression rings.  </a:t>
            </a:r>
          </a:p>
          <a:p>
            <a:pPr marL="0" indent="0">
              <a:buNone/>
            </a:pPr>
            <a:r>
              <a:rPr lang="en-US" b="1" dirty="0" smtClean="0"/>
              <a:t>Built in 1992.</a:t>
            </a:r>
            <a:endParaRPr lang="en-US"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4723" b="15917"/>
          <a:stretch/>
        </p:blipFill>
        <p:spPr>
          <a:xfrm>
            <a:off x="5656293" y="1690688"/>
            <a:ext cx="5819636" cy="4297680"/>
          </a:xfrm>
          <a:prstGeom prst="rect">
            <a:avLst/>
          </a:prstGeom>
          <a:ln w="76200">
            <a:solidFill>
              <a:schemeClr val="accent6">
                <a:lumMod val="50000"/>
              </a:schemeClr>
            </a:solidFill>
          </a:ln>
        </p:spPr>
      </p:pic>
    </p:spTree>
    <p:extLst>
      <p:ext uri="{BB962C8B-B14F-4D97-AF65-F5344CB8AC3E}">
        <p14:creationId xmlns:p14="http://schemas.microsoft.com/office/powerpoint/2010/main" val="3234014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811982" cy="1325563"/>
          </a:xfrm>
        </p:spPr>
        <p:txBody>
          <a:bodyPr/>
          <a:lstStyle/>
          <a:p>
            <a:pPr algn="ctr"/>
            <a:r>
              <a:rPr lang="en-US" b="1" dirty="0" smtClean="0"/>
              <a:t>Ponds, Swales, Contouring</a:t>
            </a:r>
            <a:endParaRPr lang="en-US"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218" y="2221625"/>
            <a:ext cx="4480560" cy="3360420"/>
          </a:xfrm>
          <a:ln w="76200">
            <a:solidFill>
              <a:schemeClr val="accent6">
                <a:lumMod val="75000"/>
              </a:schemeClr>
            </a:solidFill>
          </a:ln>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261" y="621909"/>
            <a:ext cx="4320539" cy="5760720"/>
          </a:xfrm>
          <a:prstGeom prst="rect">
            <a:avLst/>
          </a:prstGeom>
          <a:ln w="76200">
            <a:solidFill>
              <a:schemeClr val="accent6">
                <a:lumMod val="75000"/>
              </a:schemeClr>
            </a:solidFill>
          </a:ln>
        </p:spPr>
      </p:pic>
    </p:spTree>
    <p:extLst>
      <p:ext uri="{BB962C8B-B14F-4D97-AF65-F5344CB8AC3E}">
        <p14:creationId xmlns:p14="http://schemas.microsoft.com/office/powerpoint/2010/main" val="3371462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7417"/>
          </a:xfrm>
        </p:spPr>
        <p:txBody>
          <a:bodyPr/>
          <a:lstStyle/>
          <a:p>
            <a:pPr algn="ctr"/>
            <a:r>
              <a:rPr lang="en-US" b="1" dirty="0" smtClean="0"/>
              <a:t>A </a:t>
            </a:r>
            <a:r>
              <a:rPr lang="en-US" b="1" u="sng" dirty="0" smtClean="0"/>
              <a:t>Few</a:t>
            </a:r>
            <a:r>
              <a:rPr lang="en-US" b="1" dirty="0" smtClean="0"/>
              <a:t> of our Cisterns</a:t>
            </a:r>
            <a:endParaRPr lang="en-US" b="1" dirty="0"/>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26147"/>
          <a:stretch/>
        </p:blipFill>
        <p:spPr>
          <a:xfrm>
            <a:off x="479562" y="1820723"/>
            <a:ext cx="5282712" cy="292608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920" y="1500683"/>
            <a:ext cx="4754880" cy="356616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300529" y="5264984"/>
            <a:ext cx="5803388" cy="1200329"/>
          </a:xfrm>
          <a:prstGeom prst="rect">
            <a:avLst/>
          </a:prstGeom>
          <a:noFill/>
        </p:spPr>
        <p:txBody>
          <a:bodyPr wrap="square" rtlCol="0">
            <a:spAutoFit/>
          </a:bodyPr>
          <a:lstStyle/>
          <a:p>
            <a:r>
              <a:rPr lang="en-US" b="1" dirty="0" smtClean="0"/>
              <a:t>Converted 20’ diameter concrete silo set 12’ in the ground.  Inside plastered to be watertight.   Connected to underground piping to chicken yard, and various greenhouses and gardens.</a:t>
            </a:r>
            <a:endParaRPr lang="en-US" b="1" dirty="0"/>
          </a:p>
        </p:txBody>
      </p:sp>
      <p:sp>
        <p:nvSpPr>
          <p:cNvPr id="7" name="TextBox 6"/>
          <p:cNvSpPr txBox="1"/>
          <p:nvPr/>
        </p:nvSpPr>
        <p:spPr>
          <a:xfrm>
            <a:off x="6377049" y="5466864"/>
            <a:ext cx="5545777" cy="1200329"/>
          </a:xfrm>
          <a:prstGeom prst="rect">
            <a:avLst/>
          </a:prstGeom>
          <a:noFill/>
        </p:spPr>
        <p:txBody>
          <a:bodyPr wrap="square" rtlCol="0">
            <a:spAutoFit/>
          </a:bodyPr>
          <a:lstStyle/>
          <a:p>
            <a:r>
              <a:rPr lang="en-US" b="1" dirty="0" smtClean="0"/>
              <a:t>8’ diameter </a:t>
            </a:r>
            <a:r>
              <a:rPr lang="en-US" b="1" dirty="0" smtClean="0"/>
              <a:t>old </a:t>
            </a:r>
            <a:r>
              <a:rPr lang="en-US" b="1" dirty="0"/>
              <a:t>s</a:t>
            </a:r>
            <a:r>
              <a:rPr lang="en-US" b="1" dirty="0" smtClean="0"/>
              <a:t>teel </a:t>
            </a:r>
            <a:r>
              <a:rPr lang="en-US" b="1" dirty="0" smtClean="0"/>
              <a:t>underground gasoline tank repurposed as a cistern.  Capacity around 3,000 gallons.  Note the </a:t>
            </a:r>
            <a:r>
              <a:rPr lang="en-US" b="1" dirty="0" err="1" smtClean="0"/>
              <a:t>pvc</a:t>
            </a:r>
            <a:r>
              <a:rPr lang="en-US" b="1" dirty="0" smtClean="0"/>
              <a:t> </a:t>
            </a:r>
            <a:r>
              <a:rPr lang="en-US" b="1" dirty="0" err="1" smtClean="0"/>
              <a:t>aquaduct</a:t>
            </a:r>
            <a:r>
              <a:rPr lang="en-US" b="1" dirty="0" smtClean="0"/>
              <a:t> bringing water from our dwelling house roof.</a:t>
            </a:r>
          </a:p>
        </p:txBody>
      </p:sp>
    </p:spTree>
    <p:extLst>
      <p:ext uri="{BB962C8B-B14F-4D97-AF65-F5344CB8AC3E}">
        <p14:creationId xmlns:p14="http://schemas.microsoft.com/office/powerpoint/2010/main" val="723561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136" y="790399"/>
            <a:ext cx="3479470" cy="5486400"/>
          </a:xfrm>
        </p:spPr>
        <p:txBody>
          <a:bodyPr>
            <a:normAutofit/>
          </a:bodyPr>
          <a:lstStyle/>
          <a:p>
            <a:r>
              <a:rPr lang="en-US" sz="4000" b="1" u="sng" dirty="0" smtClean="0"/>
              <a:t>Rabbits</a:t>
            </a:r>
            <a:r>
              <a:rPr lang="en-US" sz="3600" b="1" dirty="0" smtClean="0"/>
              <a:t> – prefer hay or fresh greens.  Here – sweet potato greens.  Excellent feed conversion.  Notably bigger and meatier than cottontails.</a:t>
            </a:r>
            <a:endParaRPr lang="en-US" sz="36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8600" y="790399"/>
            <a:ext cx="7315200" cy="54864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85175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365125"/>
            <a:ext cx="3966359" cy="6391935"/>
          </a:xfrm>
        </p:spPr>
        <p:txBody>
          <a:bodyPr>
            <a:normAutofit/>
          </a:bodyPr>
          <a:lstStyle/>
          <a:p>
            <a:r>
              <a:rPr lang="en-US" sz="4000" b="1" dirty="0" smtClean="0"/>
              <a:t>Chickens</a:t>
            </a:r>
            <a:r>
              <a:rPr lang="en-US" sz="2800" dirty="0" smtClean="0"/>
              <a:t> </a:t>
            </a:r>
            <a:r>
              <a:rPr lang="en-US" sz="3200" b="1" dirty="0" smtClean="0"/>
              <a:t>– we are still trying new breeds to identify those that best integrate to our situation.  Shown here the black ones are Jersey Giants, the gray speckled ones are Dominique's, the brown ones with sideburns are </a:t>
            </a:r>
            <a:r>
              <a:rPr lang="en-US" sz="3200" b="1" dirty="0" err="1" smtClean="0"/>
              <a:t>Orloffs</a:t>
            </a:r>
            <a:r>
              <a:rPr lang="en-US" sz="3200" b="1" dirty="0" smtClean="0"/>
              <a:t> and there are few others.</a:t>
            </a:r>
            <a:endParaRPr lang="en-US" sz="32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53892" y="863612"/>
            <a:ext cx="7193280" cy="539496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819509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76" y="376836"/>
            <a:ext cx="3621024" cy="5869585"/>
          </a:xfrm>
        </p:spPr>
        <p:txBody>
          <a:bodyPr>
            <a:normAutofit/>
          </a:bodyPr>
          <a:lstStyle/>
          <a:p>
            <a:pPr algn="ctr"/>
            <a:r>
              <a:rPr lang="en-US" sz="6000" b="1" dirty="0" smtClean="0"/>
              <a:t>Franklin Farmer’s Market </a:t>
            </a:r>
            <a:br>
              <a:rPr lang="en-US" sz="6000" b="1" dirty="0" smtClean="0"/>
            </a:br>
            <a:r>
              <a:rPr lang="en-US" sz="6000" b="1" dirty="0" smtClean="0"/>
              <a:t>Booth</a:t>
            </a:r>
            <a:endParaRPr lang="en-US" sz="60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40135" y="668581"/>
            <a:ext cx="7437120" cy="5577840"/>
          </a:xfrm>
          <a:ln w="130175">
            <a:solidFill>
              <a:schemeClr val="accent5">
                <a:lumMod val="50000"/>
              </a:schemeClr>
            </a:solidFill>
          </a:ln>
        </p:spPr>
      </p:pic>
    </p:spTree>
    <p:extLst>
      <p:ext uri="{BB962C8B-B14F-4D97-AF65-F5344CB8AC3E}">
        <p14:creationId xmlns:p14="http://schemas.microsoft.com/office/powerpoint/2010/main" val="13047698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95004"/>
            <a:ext cx="3503221" cy="6602602"/>
          </a:xfrm>
        </p:spPr>
        <p:txBody>
          <a:bodyPr>
            <a:normAutofit/>
          </a:bodyPr>
          <a:lstStyle/>
          <a:p>
            <a:pPr algn="ctr"/>
            <a:r>
              <a:rPr lang="en-US" sz="6000" b="1" dirty="0" smtClean="0"/>
              <a:t>Plant something today</a:t>
            </a:r>
            <a:br>
              <a:rPr lang="en-US" sz="6000" b="1" dirty="0" smtClean="0"/>
            </a:br>
            <a:r>
              <a:rPr lang="en-US" sz="4800" b="1" dirty="0" smtClean="0"/>
              <a:t>…</a:t>
            </a:r>
            <a:r>
              <a:rPr lang="en-US" sz="6000" b="1" dirty="0" smtClean="0"/>
              <a:t/>
            </a:r>
            <a:br>
              <a:rPr lang="en-US" sz="6000" b="1" dirty="0" smtClean="0"/>
            </a:br>
            <a:r>
              <a:rPr lang="en-US" sz="4000" b="1" dirty="0" smtClean="0"/>
              <a:t>and </a:t>
            </a:r>
            <a:br>
              <a:rPr lang="en-US" sz="4000" b="1" dirty="0" smtClean="0"/>
            </a:br>
            <a:r>
              <a:rPr lang="en-US" sz="4000" b="1" dirty="0" smtClean="0"/>
              <a:t>tomorrow</a:t>
            </a:r>
            <a:br>
              <a:rPr lang="en-US" sz="4000" b="1" dirty="0" smtClean="0"/>
            </a:br>
            <a:r>
              <a:rPr lang="en-US" sz="3600" b="1" dirty="0" smtClean="0"/>
              <a:t>…</a:t>
            </a:r>
            <a:br>
              <a:rPr lang="en-US" sz="3600" b="1" dirty="0" smtClean="0"/>
            </a:br>
            <a:r>
              <a:rPr lang="en-US" sz="2400" b="1" dirty="0" smtClean="0"/>
              <a:t>and the next day</a:t>
            </a:r>
            <a:br>
              <a:rPr lang="en-US" sz="2400" b="1" dirty="0" smtClean="0"/>
            </a:br>
            <a:r>
              <a:rPr lang="en-US" sz="3600" b="1" dirty="0" smtClean="0"/>
              <a:t>…</a:t>
            </a:r>
            <a:br>
              <a:rPr lang="en-US" sz="3600" b="1" dirty="0" smtClean="0"/>
            </a:br>
            <a:r>
              <a:rPr lang="en-US" sz="1600" b="1" dirty="0" smtClean="0"/>
              <a:t>as long as you can</a:t>
            </a:r>
            <a:endParaRPr lang="en-US" sz="1600" b="1"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5424" t="28700" r="27905" b="32472"/>
          <a:stretch/>
        </p:blipFill>
        <p:spPr>
          <a:xfrm>
            <a:off x="3610099" y="205366"/>
            <a:ext cx="8174113" cy="6492240"/>
          </a:xfrm>
          <a:prstGeom prst="rect">
            <a:avLst/>
          </a:prstGeom>
          <a:solidFill>
            <a:schemeClr val="accent5">
              <a:lumMod val="20000"/>
              <a:lumOff val="80000"/>
            </a:schemeClr>
          </a:solidFill>
          <a:ln w="76200">
            <a:solidFill>
              <a:schemeClr val="accent5">
                <a:lumMod val="75000"/>
              </a:schemeClr>
            </a:solidFill>
          </a:ln>
        </p:spPr>
      </p:pic>
      <p:sp>
        <p:nvSpPr>
          <p:cNvPr id="4" name="TextBox 3"/>
          <p:cNvSpPr txBox="1"/>
          <p:nvPr/>
        </p:nvSpPr>
        <p:spPr>
          <a:xfrm>
            <a:off x="7113320" y="6005014"/>
            <a:ext cx="4067033" cy="369332"/>
          </a:xfrm>
          <a:prstGeom prst="rect">
            <a:avLst/>
          </a:prstGeom>
          <a:solidFill>
            <a:schemeClr val="bg1"/>
          </a:solidFill>
        </p:spPr>
        <p:txBody>
          <a:bodyPr wrap="square" rtlCol="0">
            <a:spAutoFit/>
          </a:bodyPr>
          <a:lstStyle/>
          <a:p>
            <a:r>
              <a:rPr lang="en-US" b="1" dirty="0" smtClean="0"/>
              <a:t>www.earthadvocatesresearchfarm.com</a:t>
            </a:r>
            <a:endParaRPr lang="en-US" b="1" dirty="0"/>
          </a:p>
        </p:txBody>
      </p:sp>
    </p:spTree>
    <p:extLst>
      <p:ext uri="{BB962C8B-B14F-4D97-AF65-F5344CB8AC3E}">
        <p14:creationId xmlns:p14="http://schemas.microsoft.com/office/powerpoint/2010/main" val="1641946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smtClean="0"/>
              <a:t>Fruit-producing, deer-proof hardy citrus hedge</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4160" y="1595154"/>
            <a:ext cx="6583680" cy="4937760"/>
          </a:xfrm>
          <a:ln w="76200">
            <a:solidFill>
              <a:srgbClr val="003300"/>
            </a:solidFill>
          </a:ln>
        </p:spPr>
      </p:pic>
      <p:sp>
        <p:nvSpPr>
          <p:cNvPr id="5" name="TextBox 4"/>
          <p:cNvSpPr txBox="1"/>
          <p:nvPr/>
        </p:nvSpPr>
        <p:spPr>
          <a:xfrm>
            <a:off x="4189863" y="5922611"/>
            <a:ext cx="4844956" cy="461665"/>
          </a:xfrm>
          <a:prstGeom prst="rect">
            <a:avLst/>
          </a:prstGeom>
          <a:noFill/>
        </p:spPr>
        <p:txBody>
          <a:bodyPr wrap="square" rtlCol="0">
            <a:spAutoFit/>
          </a:bodyPr>
          <a:lstStyle/>
          <a:p>
            <a:pPr algn="ctr"/>
            <a:r>
              <a:rPr lang="en-US" sz="2400" b="1" i="1" dirty="0" err="1" smtClean="0"/>
              <a:t>Poncirus</a:t>
            </a:r>
            <a:r>
              <a:rPr lang="en-US" sz="2400" b="1" i="1" dirty="0" smtClean="0"/>
              <a:t> trifoliata </a:t>
            </a:r>
            <a:r>
              <a:rPr lang="en-US" sz="2400" b="1" dirty="0" smtClean="0"/>
              <a:t>‘Flying Dragon’</a:t>
            </a:r>
            <a:endParaRPr lang="en-US" sz="2400" b="1" dirty="0"/>
          </a:p>
        </p:txBody>
      </p:sp>
    </p:spTree>
    <p:extLst>
      <p:ext uri="{BB962C8B-B14F-4D97-AF65-F5344CB8AC3E}">
        <p14:creationId xmlns:p14="http://schemas.microsoft.com/office/powerpoint/2010/main" val="2088343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915"/>
          </a:xfrm>
        </p:spPr>
        <p:txBody>
          <a:bodyPr>
            <a:normAutofit fontScale="90000"/>
          </a:bodyPr>
          <a:lstStyle/>
          <a:p>
            <a:pPr algn="ctr"/>
            <a:r>
              <a:rPr lang="en-US" b="1" dirty="0" smtClean="0"/>
              <a:t>Our Ad as seen in Acres, USA </a:t>
            </a:r>
            <a:br>
              <a:rPr lang="en-US" b="1" dirty="0" smtClean="0"/>
            </a:br>
            <a:r>
              <a:rPr lang="en-US" b="1" dirty="0" smtClean="0"/>
              <a:t>&amp; The Permaculture Activist</a:t>
            </a:r>
            <a:endParaRPr lang="en-US" b="1" dirty="0"/>
          </a:p>
        </p:txBody>
      </p:sp>
      <p:sp>
        <p:nvSpPr>
          <p:cNvPr id="3" name="Content Placeholder 2"/>
          <p:cNvSpPr>
            <a:spLocks noGrp="1"/>
          </p:cNvSpPr>
          <p:nvPr>
            <p:ph idx="1"/>
          </p:nvPr>
        </p:nvSpPr>
        <p:spPr>
          <a:xfrm>
            <a:off x="2892315" y="1918411"/>
            <a:ext cx="10515600" cy="3657600"/>
          </a:xfrm>
        </p:spPr>
        <p:txBody>
          <a:bodyPr/>
          <a:lstStyle/>
          <a:p>
            <a:endParaRPr lang="en-US" dirty="0"/>
          </a:p>
        </p:txBody>
      </p:sp>
      <p:pic>
        <p:nvPicPr>
          <p:cNvPr id="1026" name="Picture 2" descr="DSC03602"/>
          <p:cNvPicPr>
            <a:picLocks noChangeAspect="1" noChangeArrowheads="1"/>
          </p:cNvPicPr>
          <p:nvPr/>
        </p:nvPicPr>
        <p:blipFill>
          <a:blip r:embed="rId2">
            <a:lum bright="16000"/>
            <a:extLst>
              <a:ext uri="{28A0092B-C50C-407E-A947-70E740481C1C}">
                <a14:useLocalDpi xmlns:a14="http://schemas.microsoft.com/office/drawing/2010/main" val="0"/>
              </a:ext>
            </a:extLst>
          </a:blip>
          <a:srcRect l="3375" t="6000" r="3375"/>
          <a:stretch>
            <a:fillRect/>
          </a:stretch>
        </p:blipFill>
        <p:spPr bwMode="auto">
          <a:xfrm>
            <a:off x="2892313" y="1589227"/>
            <a:ext cx="6661974" cy="502920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4808742" y="5084064"/>
            <a:ext cx="2829115" cy="1439113"/>
          </a:xfrm>
          <a:prstGeom prst="rect">
            <a:avLst/>
          </a:prstGeom>
          <a:solidFill>
            <a:srgbClr val="FFFFFF"/>
          </a:solidFill>
          <a:ln w="222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buClrTx/>
              <a:buSzTx/>
              <a:buFontTx/>
              <a:buNone/>
              <a:tabLst/>
            </a:pPr>
            <a:r>
              <a:rPr kumimoji="0" lang="en-US" altLang="en-US" sz="2000" b="1" i="0" u="none" strike="noStrike" cap="none" normalizeH="0" baseline="0" dirty="0" smtClean="0">
                <a:ln>
                  <a:noFill/>
                </a:ln>
                <a:solidFill>
                  <a:schemeClr val="tx1"/>
                </a:solidFill>
                <a:effectLst/>
                <a:latin typeface="Calibri" panose="020F0502020204030204" pitchFamily="34" charset="0"/>
              </a:rPr>
              <a:t>GROW YOUR OWN</a:t>
            </a:r>
          </a:p>
          <a:p>
            <a:pPr marL="0" marR="0" lvl="0" indent="0" algn="ctr" defTabSz="914400" rtl="0" eaLnBrk="0" fontAlgn="base" latinLnBrk="0" hangingPunct="0">
              <a:lnSpc>
                <a:spcPct val="100000"/>
              </a:lnSpc>
              <a:spcBef>
                <a:spcPct val="0"/>
              </a:spcBef>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rPr>
              <a:t>(</a:t>
            </a:r>
            <a:r>
              <a:rPr kumimoji="0" lang="en-US" altLang="en-US" sz="1000" b="1" i="0" u="none" strike="noStrike" cap="none" normalizeH="0" baseline="0" dirty="0" smtClean="0">
                <a:ln>
                  <a:noFill/>
                </a:ln>
                <a:solidFill>
                  <a:srgbClr val="FF0000"/>
                </a:solidFill>
                <a:effectLst/>
                <a:latin typeface="Calibri" panose="020F0502020204030204" pitchFamily="34" charset="0"/>
              </a:rPr>
              <a:t>VERY</a:t>
            </a:r>
            <a:r>
              <a:rPr kumimoji="0" lang="en-US" altLang="en-US" sz="1600" b="1" i="0" u="none" strike="noStrike" cap="none" normalizeH="0" baseline="0" dirty="0" smtClean="0">
                <a:ln>
                  <a:noFill/>
                </a:ln>
                <a:solidFill>
                  <a:schemeClr val="tx1"/>
                </a:solidFill>
                <a:effectLst/>
                <a:latin typeface="Calibri" panose="020F0502020204030204" pitchFamily="34" charset="0"/>
              </a:rPr>
              <a:t>) BARBED (</a:t>
            </a:r>
            <a:r>
              <a:rPr kumimoji="0" lang="en-US" altLang="en-US" sz="1000" b="1" i="0" u="none" strike="noStrike" cap="none" normalizeH="0" baseline="0" dirty="0" smtClean="0">
                <a:ln>
                  <a:noFill/>
                </a:ln>
                <a:solidFill>
                  <a:srgbClr val="FF0000"/>
                </a:solidFill>
                <a:effectLst/>
                <a:latin typeface="Calibri" panose="020F0502020204030204" pitchFamily="34" charset="0"/>
              </a:rPr>
              <a:t>NON</a:t>
            </a:r>
            <a:r>
              <a:rPr kumimoji="0" lang="en-US" altLang="en-US" sz="1600" b="1" i="0" u="none" strike="noStrike" cap="none" normalizeH="0" baseline="0" dirty="0" smtClean="0">
                <a:ln>
                  <a:noFill/>
                </a:ln>
                <a:solidFill>
                  <a:schemeClr val="tx1"/>
                </a:solidFill>
                <a:effectLst/>
                <a:latin typeface="Calibri" panose="020F0502020204030204" pitchFamily="34" charset="0"/>
              </a:rPr>
              <a:t>) WIRE</a:t>
            </a:r>
          </a:p>
          <a:p>
            <a:pPr marL="0" marR="0" lvl="0" indent="0" algn="ctr" defTabSz="914400" rtl="0" eaLnBrk="0" fontAlgn="base" latinLnBrk="0" hangingPunct="0">
              <a:lnSpc>
                <a:spcPct val="100000"/>
              </a:lnSpc>
              <a:spcBef>
                <a:spcPts val="600"/>
              </a:spcBef>
              <a:spcAft>
                <a:spcPts val="80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rPr>
              <a:t>deer &amp; Personnel proof – </a:t>
            </a:r>
            <a:r>
              <a:rPr kumimoji="0" lang="en-US" altLang="en-US" sz="1100" b="1" i="0" u="none" strike="noStrike" cap="none" normalizeH="0" baseline="0" dirty="0" err="1" smtClean="0">
                <a:ln>
                  <a:noFill/>
                </a:ln>
                <a:solidFill>
                  <a:schemeClr val="tx1"/>
                </a:solidFill>
                <a:effectLst/>
                <a:latin typeface="Calibri" panose="020F0502020204030204" pitchFamily="34" charset="0"/>
              </a:rPr>
              <a:t>usda</a:t>
            </a:r>
            <a:r>
              <a:rPr kumimoji="0" lang="en-US" altLang="en-US" sz="1100" b="1" i="0" u="none" strike="noStrike" cap="none" normalizeH="0" baseline="0" dirty="0" smtClean="0">
                <a:ln>
                  <a:noFill/>
                </a:ln>
                <a:solidFill>
                  <a:schemeClr val="tx1"/>
                </a:solidFill>
                <a:effectLst/>
                <a:latin typeface="Calibri" panose="020F0502020204030204" pitchFamily="34" charset="0"/>
              </a:rPr>
              <a:t> zone 6 &amp; up</a:t>
            </a:r>
          </a:p>
          <a:p>
            <a:pPr marL="0" marR="0" lvl="0" indent="0" algn="ctr" defTabSz="914400" rtl="0" eaLnBrk="0" fontAlgn="base" latinLnBrk="0" hangingPunct="0">
              <a:lnSpc>
                <a:spcPct val="100000"/>
              </a:lnSpc>
              <a:spcBef>
                <a:spcPct val="0"/>
              </a:spcBef>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hlinkClick r:id="rId3"/>
              </a:rPr>
              <a:t>www.earthadvocatesresearchfarm.com</a:t>
            </a:r>
            <a:r>
              <a:rPr kumimoji="0" lang="en-US" altLang="en-US" sz="1100" b="1" i="0" u="none" strike="noStrike" cap="none" normalizeH="0" baseline="0" dirty="0" smtClean="0">
                <a:ln>
                  <a:noFill/>
                </a:ln>
                <a:solidFill>
                  <a:schemeClr val="tx1"/>
                </a:solidFill>
                <a:effectLst/>
                <a:latin typeface="Calibri" panose="020F0502020204030204" pitchFamily="34" charset="0"/>
              </a:rPr>
              <a:t> </a:t>
            </a:r>
          </a:p>
          <a:p>
            <a:pPr marL="0" marR="0" lvl="0" indent="0" algn="ctr" defTabSz="914400" rtl="0" eaLnBrk="0" fontAlgn="base" latinLnBrk="0" hangingPunct="0">
              <a:lnSpc>
                <a:spcPct val="100000"/>
              </a:lnSpc>
              <a:spcBef>
                <a:spcPct val="0"/>
              </a:spcBef>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rPr>
              <a:t>931-964-4151</a:t>
            </a:r>
            <a:endParaRPr kumimoji="0" lang="en-US" altLang="en-US" sz="1100" b="1" i="0" u="none" strike="noStrike" cap="none" normalizeH="0" baseline="0" dirty="0" smtClean="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00157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 y="1645919"/>
            <a:ext cx="6309360" cy="4732020"/>
          </a:xfrm>
          <a:prstGeom prst="rect">
            <a:avLst/>
          </a:prstGeom>
          <a:ln w="76200">
            <a:solidFill>
              <a:schemeClr val="accent6">
                <a:lumMod val="50000"/>
              </a:schemeClr>
            </a:solidFill>
          </a:ln>
        </p:spPr>
      </p:pic>
      <p:sp>
        <p:nvSpPr>
          <p:cNvPr id="2" name="Title 1"/>
          <p:cNvSpPr>
            <a:spLocks noGrp="1"/>
          </p:cNvSpPr>
          <p:nvPr>
            <p:ph type="title"/>
          </p:nvPr>
        </p:nvSpPr>
        <p:spPr>
          <a:xfrm>
            <a:off x="329184" y="365125"/>
            <a:ext cx="6510528" cy="1325563"/>
          </a:xfrm>
        </p:spPr>
        <p:txBody>
          <a:bodyPr/>
          <a:lstStyle/>
          <a:p>
            <a:pPr algn="ctr"/>
            <a:r>
              <a:rPr lang="en-US" b="1" dirty="0" smtClean="0"/>
              <a:t>Garden Fencing</a:t>
            </a:r>
            <a:endParaRPr lang="en-US" b="1" dirty="0"/>
          </a:p>
        </p:txBody>
      </p:sp>
      <p:sp>
        <p:nvSpPr>
          <p:cNvPr id="3" name="Content Placeholder 2"/>
          <p:cNvSpPr>
            <a:spLocks noGrp="1"/>
          </p:cNvSpPr>
          <p:nvPr>
            <p:ph idx="1"/>
          </p:nvPr>
        </p:nvSpPr>
        <p:spPr>
          <a:xfrm>
            <a:off x="6937248" y="1413164"/>
            <a:ext cx="4970457" cy="5094514"/>
          </a:xfrm>
        </p:spPr>
        <p:txBody>
          <a:bodyPr>
            <a:normAutofit lnSpcReduction="10000"/>
          </a:bodyPr>
          <a:lstStyle/>
          <a:p>
            <a:pPr marL="0" indent="0">
              <a:buNone/>
            </a:pPr>
            <a:r>
              <a:rPr lang="en-US" b="1" dirty="0" smtClean="0"/>
              <a:t>Composed of 6 foot, 2”x4” welded wire with bottom 6” buried, span supported by T-posts, corners of treated 4”x4” with bracing.  18” x 1” mesh chicken wire is hog-ringed onto the bottom against small animal entry.  Also, hog-ringed at the top with New Zealand high-tension hold offs creating a “ceiling” to prevent climbers (coons) access.</a:t>
            </a:r>
          </a:p>
          <a:p>
            <a:pPr marL="0" indent="0">
              <a:buNone/>
            </a:pPr>
            <a:r>
              <a:rPr lang="en-US" b="1" dirty="0" smtClean="0"/>
              <a:t>It works!  We can grow sweet corn now!</a:t>
            </a:r>
            <a:endParaRPr lang="en-US" b="1" dirty="0"/>
          </a:p>
        </p:txBody>
      </p:sp>
    </p:spTree>
    <p:extLst>
      <p:ext uri="{BB962C8B-B14F-4D97-AF65-F5344CB8AC3E}">
        <p14:creationId xmlns:p14="http://schemas.microsoft.com/office/powerpoint/2010/main" val="37849979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4646" y="586283"/>
            <a:ext cx="4048259" cy="5771407"/>
          </a:xfrm>
        </p:spPr>
        <p:txBody>
          <a:bodyPr>
            <a:normAutofit/>
          </a:bodyPr>
          <a:lstStyle/>
          <a:p>
            <a:r>
              <a:rPr lang="en-US" sz="3600" b="1" dirty="0" smtClean="0"/>
              <a:t>Our main kitchen garden of various raised-bed planters.  Note frost blankets hung on trellises between uses in the winter.  Folded and put away during the off season.</a:t>
            </a:r>
            <a:endParaRPr lang="en-US" sz="36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942" y="728787"/>
            <a:ext cx="7315200" cy="5486400"/>
          </a:xfrm>
          <a:ln w="76200">
            <a:solidFill>
              <a:schemeClr val="accent6">
                <a:lumMod val="75000"/>
              </a:schemeClr>
            </a:solidFill>
          </a:ln>
        </p:spPr>
      </p:pic>
    </p:spTree>
    <p:extLst>
      <p:ext uri="{BB962C8B-B14F-4D97-AF65-F5344CB8AC3E}">
        <p14:creationId xmlns:p14="http://schemas.microsoft.com/office/powerpoint/2010/main" val="3055517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7502" y="3734799"/>
            <a:ext cx="3779520" cy="2834640"/>
          </a:xfrm>
          <a:prstGeom prst="ellipse">
            <a:avLst/>
          </a:prstGeom>
          <a:ln w="76200">
            <a:solidFill>
              <a:schemeClr val="accent6">
                <a:lumMod val="75000"/>
              </a:schemeClr>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632" t="-410" r="13773" b="11999"/>
          <a:stretch/>
        </p:blipFill>
        <p:spPr>
          <a:xfrm>
            <a:off x="8126933" y="3661647"/>
            <a:ext cx="3211223" cy="2926080"/>
          </a:xfrm>
          <a:prstGeom prst="ellipse">
            <a:avLst/>
          </a:prstGeom>
          <a:ln w="76200">
            <a:solidFill>
              <a:schemeClr val="accent6">
                <a:lumMod val="75000"/>
              </a:schemeClr>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410" t="15179" b="16308"/>
          <a:stretch/>
        </p:blipFill>
        <p:spPr>
          <a:xfrm>
            <a:off x="6873240" y="433825"/>
            <a:ext cx="4480560" cy="2513725"/>
          </a:xfrm>
          <a:prstGeom prst="rect">
            <a:avLst/>
          </a:prstGeom>
          <a:ln w="76200">
            <a:solidFill>
              <a:schemeClr val="accent6">
                <a:lumMod val="75000"/>
              </a:schemeClr>
            </a:solidFill>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2338" t="14984" b="30081"/>
          <a:stretch/>
        </p:blipFill>
        <p:spPr>
          <a:xfrm>
            <a:off x="494553" y="433825"/>
            <a:ext cx="4653709" cy="2468880"/>
          </a:xfrm>
          <a:prstGeom prst="rect">
            <a:avLst/>
          </a:prstGeom>
          <a:ln w="76200">
            <a:solidFill>
              <a:schemeClr val="accent6">
                <a:lumMod val="75000"/>
              </a:schemeClr>
            </a:solidFill>
          </a:ln>
        </p:spPr>
      </p:pic>
      <p:sp>
        <p:nvSpPr>
          <p:cNvPr id="8" name="TextBox 7"/>
          <p:cNvSpPr txBox="1"/>
          <p:nvPr/>
        </p:nvSpPr>
        <p:spPr>
          <a:xfrm>
            <a:off x="494553" y="3182587"/>
            <a:ext cx="4754341" cy="369332"/>
          </a:xfrm>
          <a:prstGeom prst="rect">
            <a:avLst/>
          </a:prstGeom>
          <a:noFill/>
        </p:spPr>
        <p:txBody>
          <a:bodyPr wrap="square" rtlCol="0">
            <a:spAutoFit/>
          </a:bodyPr>
          <a:lstStyle/>
          <a:p>
            <a:r>
              <a:rPr lang="en-US" b="1" dirty="0" smtClean="0"/>
              <a:t>Above:</a:t>
            </a:r>
            <a:r>
              <a:rPr lang="en-US" dirty="0" smtClean="0"/>
              <a:t>  Main compost with three 12’ x 20’ bins</a:t>
            </a:r>
            <a:endParaRPr lang="en-US" dirty="0"/>
          </a:p>
        </p:txBody>
      </p:sp>
      <p:sp>
        <p:nvSpPr>
          <p:cNvPr id="9" name="TextBox 8"/>
          <p:cNvSpPr txBox="1"/>
          <p:nvPr/>
        </p:nvSpPr>
        <p:spPr>
          <a:xfrm>
            <a:off x="6572201" y="3156983"/>
            <a:ext cx="5082638" cy="369332"/>
          </a:xfrm>
          <a:prstGeom prst="rect">
            <a:avLst/>
          </a:prstGeom>
          <a:noFill/>
        </p:spPr>
        <p:txBody>
          <a:bodyPr wrap="square" rtlCol="0">
            <a:spAutoFit/>
          </a:bodyPr>
          <a:lstStyle/>
          <a:p>
            <a:r>
              <a:rPr lang="en-US" b="1" dirty="0" smtClean="0"/>
              <a:t>Above:</a:t>
            </a:r>
            <a:r>
              <a:rPr lang="en-US" dirty="0" smtClean="0"/>
              <a:t>  Household compost with three 3’ x 4’ bins</a:t>
            </a:r>
            <a:endParaRPr lang="en-US" dirty="0"/>
          </a:p>
        </p:txBody>
      </p:sp>
      <p:sp>
        <p:nvSpPr>
          <p:cNvPr id="10" name="TextBox 9"/>
          <p:cNvSpPr txBox="1"/>
          <p:nvPr/>
        </p:nvSpPr>
        <p:spPr>
          <a:xfrm>
            <a:off x="4998106" y="3889116"/>
            <a:ext cx="2803987" cy="2585323"/>
          </a:xfrm>
          <a:prstGeom prst="rect">
            <a:avLst/>
          </a:prstGeom>
          <a:noFill/>
        </p:spPr>
        <p:txBody>
          <a:bodyPr wrap="square" rtlCol="0">
            <a:spAutoFit/>
          </a:bodyPr>
          <a:lstStyle/>
          <a:p>
            <a:r>
              <a:rPr lang="en-US" b="1" dirty="0" smtClean="0"/>
              <a:t>Left:  </a:t>
            </a:r>
            <a:r>
              <a:rPr lang="en-US" dirty="0" smtClean="0"/>
              <a:t>in garden compost pile of plant wastes, machete chopped and hand turned.</a:t>
            </a:r>
          </a:p>
          <a:p>
            <a:r>
              <a:rPr lang="en-US" dirty="0" smtClean="0"/>
              <a:t> </a:t>
            </a:r>
          </a:p>
          <a:p>
            <a:r>
              <a:rPr lang="en-US" b="1" dirty="0" smtClean="0"/>
              <a:t>Right:   </a:t>
            </a:r>
            <a:r>
              <a:rPr lang="en-US" dirty="0" smtClean="0"/>
              <a:t>Chicken &amp; Rabbit manures composted with their bedding in a bin of 4’ tall 2 x 4 welded wire. </a:t>
            </a:r>
            <a:endParaRPr lang="en-US" dirty="0"/>
          </a:p>
        </p:txBody>
      </p:sp>
    </p:spTree>
    <p:extLst>
      <p:ext uri="{BB962C8B-B14F-4D97-AF65-F5344CB8AC3E}">
        <p14:creationId xmlns:p14="http://schemas.microsoft.com/office/powerpoint/2010/main" val="3536333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1482"/>
            <a:ext cx="10515600" cy="1325563"/>
          </a:xfrm>
        </p:spPr>
        <p:txBody>
          <a:bodyPr/>
          <a:lstStyle/>
          <a:p>
            <a:pPr algn="ctr"/>
            <a:r>
              <a:rPr lang="en-US" b="1" dirty="0" smtClean="0"/>
              <a:t>Spring Seed Starting in a Heated Greenhouse for season extension</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880" y="1560172"/>
            <a:ext cx="6492240" cy="4869180"/>
          </a:xfrm>
          <a:prstGeom prst="rect">
            <a:avLst/>
          </a:prstGeom>
          <a:ln w="76200">
            <a:solidFill>
              <a:schemeClr val="accent6">
                <a:lumMod val="50000"/>
              </a:schemeClr>
            </a:solidFill>
          </a:ln>
        </p:spPr>
      </p:pic>
      <p:sp>
        <p:nvSpPr>
          <p:cNvPr id="3" name="Content Placeholder 2"/>
          <p:cNvSpPr>
            <a:spLocks noGrp="1"/>
          </p:cNvSpPr>
          <p:nvPr>
            <p:ph idx="1"/>
          </p:nvPr>
        </p:nvSpPr>
        <p:spPr>
          <a:xfrm>
            <a:off x="517566" y="5851361"/>
            <a:ext cx="10515600" cy="786946"/>
          </a:xfrm>
        </p:spPr>
        <p:txBody>
          <a:bodyPr/>
          <a:lstStyle/>
          <a:p>
            <a:endParaRPr lang="en-US" dirty="0"/>
          </a:p>
        </p:txBody>
      </p:sp>
    </p:spTree>
    <p:extLst>
      <p:ext uri="{BB962C8B-B14F-4D97-AF65-F5344CB8AC3E}">
        <p14:creationId xmlns:p14="http://schemas.microsoft.com/office/powerpoint/2010/main" val="765243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1134</Words>
  <Application>Microsoft Office PowerPoint</Application>
  <PresentationFormat>Widescreen</PresentationFormat>
  <Paragraphs>79</Paragraphs>
  <Slides>37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Times New Roman</vt:lpstr>
      <vt:lpstr>Office Theme</vt:lpstr>
      <vt:lpstr>Evolving Year-round Home Food Production and Self Reliance   </vt:lpstr>
      <vt:lpstr>16 Panel Photovoltaic Array in Winter Position</vt:lpstr>
      <vt:lpstr>Sweet Water Spring Bermed to prevent overland contamination  Planted with bamboo for shade to avoid algae</vt:lpstr>
      <vt:lpstr>Fruit-producing, deer-proof hardy citrus hedge</vt:lpstr>
      <vt:lpstr>Our Ad as seen in Acres, USA  &amp; The Permaculture Activist</vt:lpstr>
      <vt:lpstr>Garden Fencing</vt:lpstr>
      <vt:lpstr>Our main kitchen garden of various raised-bed planters.  Note frost blankets hung on trellises between uses in the winter.  Folded and put away during the off season.</vt:lpstr>
      <vt:lpstr>PowerPoint Presentation</vt:lpstr>
      <vt:lpstr>Spring Seed Starting in a Heated Greenhouse for season extension</vt:lpstr>
      <vt:lpstr>We keep current and three previous years of garden diaries on the kitchen counter.  Each day’s doin’s are entered and on Sunday night when I turn the pages, I look back over previous years as a memory jog and to compare timing.  Rain/snow totals and any notable temperature events are also entered.</vt:lpstr>
      <vt:lpstr>Our 3’ x 5’ banner shows who we are, what we do and  some of the plants we grow.</vt:lpstr>
      <vt:lpstr>Pomegranates – Punica granatum</vt:lpstr>
      <vt:lpstr>Cornelian Cherries – Cornus mas</vt:lpstr>
      <vt:lpstr>Opuntia englemanii aka Prickly Pear cactus</vt:lpstr>
      <vt:lpstr>Ginger </vt:lpstr>
      <vt:lpstr>Goumi Eleagnus multiflora</vt:lpstr>
      <vt:lpstr>             Quince – Pseudocydonia sinensis</vt:lpstr>
      <vt:lpstr>Passiflora incarnata – Maypops Our official State Wildflower Also, beautiful, fragrant, tasty fruit eaten fresh  or made into excellent wine.</vt:lpstr>
      <vt:lpstr>Culinary and Medicinal Herbs Left:  Cutting Celery (Apium graveolens)  Right:  Feverfew (Chrysanthemum parthenium)</vt:lpstr>
      <vt:lpstr>Expanding the potential range of hardy bamboos.   Pictures show the use of microclimates with several cold-tolerant bamboos in Kansas City.  Follow-up expands our knowledge and understanding of potential applications.</vt:lpstr>
      <vt:lpstr> Dioscorea batatas – Air Potatoes </vt:lpstr>
      <vt:lpstr>Cleaned, dried, weighed and bagged -- here various scarce seeds are ready to pack and ship to an international ethnobotanical seed house.  This can be labor intensive but is great indoor work in cold or rainy weather.  It not only utilizes an often discarded product of the plants but is a worthwhile addition to our economic bottom line.</vt:lpstr>
      <vt:lpstr>Tomatoes – some of the dozen or so cultivars that we grew this year – delicious diversity!</vt:lpstr>
      <vt:lpstr>Chilies -- ditto </vt:lpstr>
      <vt:lpstr>Scarlet Runner Beans Phaeseolus coccineus Beautiful, delicious as shelly beans and a hummingbird magnet –  what’s not to like.</vt:lpstr>
      <vt:lpstr>Neck or Horse Collar Winter Squash (Cucurbita moschata) – here trellised on the north side of a raised bed.  Peanuts are on the flat part.  Note the Zinnias at the far end of bed.  A good intercropping strategy.</vt:lpstr>
      <vt:lpstr>More Intercropping – here chard, chinese cabbage and a purple cabbage.</vt:lpstr>
      <vt:lpstr>Clockwise:  Cleome, Zinnias,  and Four o’clocks</vt:lpstr>
      <vt:lpstr>Cold Frame – on the north side of our tractor shed where it stays shady in the winter.  Made 30 years ago from a big piece of heavy glass from the Plexiglas factory in Crossville, Tennessee.</vt:lpstr>
      <vt:lpstr>Turmeric &amp; Palm –  Illiterate plants that don’t know they won’t grow here.</vt:lpstr>
      <vt:lpstr>Catchment &amp; Cistern</vt:lpstr>
      <vt:lpstr>Ponds, Swales, Contouring</vt:lpstr>
      <vt:lpstr>A Few of our Cisterns</vt:lpstr>
      <vt:lpstr>Rabbits – prefer hay or fresh greens.  Here – sweet potato greens.  Excellent feed conversion.  Notably bigger and meatier than cottontails.</vt:lpstr>
      <vt:lpstr>Chickens – we are still trying new breeds to identify those that best integrate to our situation.  Shown here the black ones are Jersey Giants, the gray speckled ones are Dominique's, the brown ones with sideburns are Orloffs and there are few others.</vt:lpstr>
      <vt:lpstr>Franklin Farmer’s Market  Booth</vt:lpstr>
      <vt:lpstr>Plant something today … and  tomorrow … and the next day … as long as you can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Susanne</dc:creator>
  <cp:lastModifiedBy>Susanne</cp:lastModifiedBy>
  <cp:revision>56</cp:revision>
  <cp:lastPrinted>2014-12-01T21:04:38Z</cp:lastPrinted>
  <dcterms:created xsi:type="dcterms:W3CDTF">2014-11-30T14:54:25Z</dcterms:created>
  <dcterms:modified xsi:type="dcterms:W3CDTF">2014-12-02T20:39:15Z</dcterms:modified>
</cp:coreProperties>
</file>